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75" r:id="rId2"/>
    <p:sldId id="315" r:id="rId3"/>
    <p:sldId id="299" r:id="rId4"/>
    <p:sldId id="328" r:id="rId5"/>
    <p:sldId id="323" r:id="rId6"/>
    <p:sldId id="329" r:id="rId7"/>
    <p:sldId id="330" r:id="rId8"/>
    <p:sldId id="324" r:id="rId9"/>
    <p:sldId id="331" r:id="rId10"/>
    <p:sldId id="332" r:id="rId11"/>
    <p:sldId id="333" r:id="rId12"/>
    <p:sldId id="334" r:id="rId13"/>
    <p:sldId id="337" r:id="rId14"/>
    <p:sldId id="335" r:id="rId15"/>
    <p:sldId id="338" r:id="rId16"/>
    <p:sldId id="325" r:id="rId17"/>
    <p:sldId id="336" r:id="rId18"/>
    <p:sldId id="322" r:id="rId19"/>
  </p:sldIdLst>
  <p:sldSz cx="12192000" cy="6858000"/>
  <p:notesSz cx="6858000" cy="9144000"/>
  <p:embeddedFontLst>
    <p:embeddedFont>
      <p:font typeface="Montserrat Light" panose="00000400000000000000" pitchFamily="2" charset="0"/>
      <p:regular r:id="rId21"/>
      <p:italic r:id="rId22"/>
    </p:embeddedFont>
    <p:embeddedFont>
      <p:font typeface="Novecento wide Bold" panose="00000805000000000000" charset="0"/>
      <p:bold r:id="rId23"/>
    </p:embeddedFont>
    <p:embeddedFont>
      <p:font typeface="Sitka Text" pitchFamily="2" charset="0"/>
      <p:regular r:id="rId24"/>
      <p:bold r:id="rId25"/>
      <p:italic r:id="rId26"/>
      <p:boldItalic r:id="rId27"/>
    </p:embeddedFont>
    <p:embeddedFont>
      <p:font typeface="等线" panose="02010600030101010101" pitchFamily="2" charset="-122"/>
      <p:regular r:id="rId28"/>
      <p:bold r:id="rId29"/>
    </p:embeddedFont>
    <p:embeddedFont>
      <p:font typeface="等线 Light" panose="02010600030101010101" pitchFamily="2" charset="-122"/>
      <p:regular r:id="rId30"/>
    </p:embeddedFont>
    <p:embeddedFont>
      <p:font typeface="微软雅黑" panose="020B0503020204020204" pitchFamily="34" charset="-122"/>
      <p:regular r:id="rId31"/>
      <p:bold r:id="rId3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80" y="24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svg>
</file>

<file path=ppt/media/image20.svg>
</file>

<file path=ppt/media/image21.png>
</file>

<file path=ppt/media/image2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026EB-4058-4BC7-8426-D7194AF02EC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9B6501-1FA3-4C81-8BF3-01BFF0E33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696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10FD2-7342-4681-882A-4B6560D700F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13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10FD2-7342-4681-882A-4B6560D700F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20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87A7EA-1AE8-451A-9961-B4FFFAF48E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4B7B5BB-BA7E-4B59-8B8A-A48EBC9916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325D62-B3DA-479E-93A5-89838E6BA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820C1D-EEDA-42F2-86D5-182DB7838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B7F4A4-66C5-46E9-BF04-17FE1AC2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250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0ED284-0E9D-482F-B856-76A2D2B0E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3467B8-FCFB-46D0-BE09-AFF16AF670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AC6B98-6C5A-476D-A015-FA6811054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4C7B47-B6EB-4954-BDE1-E528748E0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BDF827-69B8-4B38-8040-758CF7E43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015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69391CF-CC2A-4981-B400-6D4673D5F7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2625815-3811-46B4-ADB4-EC121BBC6B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7E7046-BDD5-4A0C-8A48-0C3DC8ACD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BF5539-6CBA-4B59-BDD4-F58D1280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8A8429-4810-466B-9CB6-D373CBCB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750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748562-8F23-47E9-99F0-621509ED5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512AD7-7614-4879-9241-41E9A77D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8CAB5F-C7B0-4A19-AEFF-8522F0334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B4FCA0-770B-4DC5-ABB8-88AFB3F0A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667B72-F3AC-4116-BB94-BA310D61B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8693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82DBAC-0099-415F-8C27-209D8B857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7D949-E75B-4CAC-A020-67E866BFC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2EEED9-DB07-4C3A-ADCF-9C57CA2D0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AC9124-5FEC-4762-9E8E-9DA979548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0F0298-5B47-4F21-8D6D-802EE1B72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313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8AEBD4-6315-4C3B-9006-3D1D2AF5E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B60409-B4BB-4801-B450-E9A69A707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62A8137-B69A-4248-B9C8-FDA9C2F783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B56D9F2-9593-4904-B034-2A3FF62D7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D8D1F4-BDDB-4BF6-BEE5-6BE1CED76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98EF2B-BC9E-4668-90EC-DC7CE6F7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8439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E61053-5D47-43A4-AB72-FA4E64B50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711B8E-9ED5-43B0-B3AD-7D522C976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E3E80D5-E95C-4988-8964-8BFD738AD9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99F7E2C-29B0-4356-BEDE-7D6A55F2F9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35EE5A-F501-4B77-8B69-B9547B8177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305207E-1DF9-421E-8A6E-A9885B3D5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66E2714-D2A7-4199-A979-FAAC27161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C746AF1-733B-4A8C-B99E-95F30DC4C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255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813520-6A5C-4117-A68E-9F34D18F9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4183103-C3F4-4197-9840-19EF9AB2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65027D6-4287-49B1-8FF6-B1E4E09A1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B7A8086-B289-424D-9144-B46B67414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683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496CE17-93FD-470C-852F-C04A5B010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439AC8A-75A5-4308-A4D9-91C6C0257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B08803-606A-461F-B8A2-45DF36EEE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903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A49FE5-958D-4A83-84B3-6C93321A2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7BA609-A975-4B68-9875-22F34E30A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34AAAEA-D93D-47C2-A6E8-201660514F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99314A-6D26-4E6E-AC89-4B321800A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D572B2-EEF9-42FD-9D6E-FA6BD4FE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AC47CD-BEB8-4BCC-8C4C-D655D735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485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9E16CF-E25A-48BF-B14C-D189023D5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B554132-8B4D-4A6B-98A4-F85AE4883C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9800C5-AF5A-463B-B70A-7F969A1E87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B2C16A-0953-48B3-B315-DBDD16469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32652F0-EBD0-48B6-B01E-DC9FE8339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1C5C9B-59CA-47AA-B824-52C454E5A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3280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9E15E8-94A6-48D0-A24D-0B0CB281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564804-F978-483E-822B-83FCB8D31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B6681D-E2C3-4C64-AD91-36BDC2BED6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362B0-12AC-4085-87E0-7E16945EABF7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CB35B2-B2F7-45D0-811E-EA78DE2041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1AA3CD-6552-417C-A511-789FEB25CF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146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2.mp4"/><Relationship Id="rId7" Type="http://schemas.openxmlformats.org/officeDocument/2006/relationships/image" Target="../media/image2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A8A364C-FA08-47AA-BD76-0C6E8ED0C094}"/>
              </a:ext>
            </a:extLst>
          </p:cNvPr>
          <p:cNvSpPr/>
          <p:nvPr/>
        </p:nvSpPr>
        <p:spPr>
          <a:xfrm>
            <a:off x="0" y="0"/>
            <a:ext cx="12192000" cy="4919241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itka Text"/>
              <a:ea typeface="微软雅黑 Light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07646AB-D820-4F65-A736-C7F6C0D343B5}"/>
              </a:ext>
            </a:extLst>
          </p:cNvPr>
          <p:cNvSpPr txBox="1"/>
          <p:nvPr/>
        </p:nvSpPr>
        <p:spPr>
          <a:xfrm>
            <a:off x="882503" y="2275367"/>
            <a:ext cx="47136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Novecento wide Bold" panose="00000805000000000000" pitchFamily="50" charset="0"/>
                <a:ea typeface="思源黑体 Medium" panose="020B0600000000000000" pitchFamily="34" charset="-122"/>
              </a:rPr>
              <a:t>QG STUDIO</a:t>
            </a:r>
            <a:endParaRPr lang="zh-CN" altLang="en-US" sz="6000" b="1" dirty="0">
              <a:solidFill>
                <a:schemeClr val="bg1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A0A4E89-2CA5-40CC-A10C-AD48FB848867}"/>
              </a:ext>
            </a:extLst>
          </p:cNvPr>
          <p:cNvSpPr txBox="1"/>
          <p:nvPr/>
        </p:nvSpPr>
        <p:spPr>
          <a:xfrm>
            <a:off x="983847" y="3274139"/>
            <a:ext cx="4394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后台组最终考核答辩汇报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A9B5F70-DB87-49FC-96BD-F9F2413BD9E7}"/>
              </a:ext>
            </a:extLst>
          </p:cNvPr>
          <p:cNvSpPr txBox="1"/>
          <p:nvPr/>
        </p:nvSpPr>
        <p:spPr>
          <a:xfrm>
            <a:off x="983848" y="5456348"/>
            <a:ext cx="2785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汇报人：吴卓颖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17FD266-54AE-4A79-BE5F-32A3138FC0B7}"/>
              </a:ext>
            </a:extLst>
          </p:cNvPr>
          <p:cNvSpPr txBox="1"/>
          <p:nvPr/>
        </p:nvSpPr>
        <p:spPr>
          <a:xfrm>
            <a:off x="983847" y="5926209"/>
            <a:ext cx="4125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汇报时间：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pic>
        <p:nvPicPr>
          <p:cNvPr id="10" name="图形 9">
            <a:extLst>
              <a:ext uri="{FF2B5EF4-FFF2-40B4-BE49-F238E27FC236}">
                <a16:creationId xmlns:a16="http://schemas.microsoft.com/office/drawing/2014/main" id="{A6EBA856-E02C-47F4-972D-8DEBB12B5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87748" y="-2526731"/>
            <a:ext cx="10224035" cy="10548612"/>
          </a:xfrm>
          <a:prstGeom prst="rect">
            <a:avLst/>
          </a:prstGeom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836A6BF-75AA-4F2E-BF9C-2DE2FCEB7583}"/>
              </a:ext>
            </a:extLst>
          </p:cNvPr>
          <p:cNvCxnSpPr/>
          <p:nvPr/>
        </p:nvCxnSpPr>
        <p:spPr>
          <a:xfrm>
            <a:off x="882504" y="2448889"/>
            <a:ext cx="0" cy="127101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7FCC40C2-D189-4E21-9504-708EDA7EA1F5}"/>
              </a:ext>
            </a:extLst>
          </p:cNvPr>
          <p:cNvSpPr/>
          <p:nvPr/>
        </p:nvSpPr>
        <p:spPr>
          <a:xfrm>
            <a:off x="794144" y="3423982"/>
            <a:ext cx="176720" cy="1870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形 10">
            <a:extLst>
              <a:ext uri="{FF2B5EF4-FFF2-40B4-BE49-F238E27FC236}">
                <a16:creationId xmlns:a16="http://schemas.microsoft.com/office/drawing/2014/main" id="{A09ABC21-B719-4B6E-93E1-DDCEE5B3F7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29863" y="5429921"/>
            <a:ext cx="938469" cy="9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31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E6E998-EE6C-47CD-BCE8-8475FA4366EA}"/>
              </a:ext>
            </a:extLst>
          </p:cNvPr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A5B233-E157-4FDA-8A18-12B9A3EF6AE8}"/>
              </a:ext>
            </a:extLst>
          </p:cNvPr>
          <p:cNvSpPr txBox="1"/>
          <p:nvPr/>
        </p:nvSpPr>
        <p:spPr>
          <a:xfrm>
            <a:off x="8007331" y="86633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7375C23-E8C2-463F-85AA-6C2990B3E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026480C1-9805-45D8-AF4C-D85340C0FD43}"/>
              </a:ext>
            </a:extLst>
          </p:cNvPr>
          <p:cNvSpPr/>
          <p:nvPr/>
        </p:nvSpPr>
        <p:spPr>
          <a:xfrm>
            <a:off x="9335561" y="153817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206158-DF7B-4715-9D35-EED15C62A64D}"/>
              </a:ext>
            </a:extLst>
          </p:cNvPr>
          <p:cNvSpPr txBox="1"/>
          <p:nvPr/>
        </p:nvSpPr>
        <p:spPr>
          <a:xfrm>
            <a:off x="10140184" y="2334646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8761C5-C3E5-48FD-9297-C7CE14A1FE79}"/>
              </a:ext>
            </a:extLst>
          </p:cNvPr>
          <p:cNvSpPr txBox="1"/>
          <p:nvPr/>
        </p:nvSpPr>
        <p:spPr>
          <a:xfrm>
            <a:off x="10140185" y="287278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75D0CA-4431-4528-AF82-1AA4696E8E8B}"/>
              </a:ext>
            </a:extLst>
          </p:cNvPr>
          <p:cNvSpPr txBox="1"/>
          <p:nvPr/>
        </p:nvSpPr>
        <p:spPr>
          <a:xfrm>
            <a:off x="10157622" y="336803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DF9AC0-A883-4B1E-B9D8-8FD4B7760045}"/>
              </a:ext>
            </a:extLst>
          </p:cNvPr>
          <p:cNvSpPr txBox="1"/>
          <p:nvPr/>
        </p:nvSpPr>
        <p:spPr>
          <a:xfrm>
            <a:off x="10157622" y="3829696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C502FDB-95F3-A414-B2D5-C13947DF0174}"/>
              </a:ext>
            </a:extLst>
          </p:cNvPr>
          <p:cNvSpPr txBox="1"/>
          <p:nvPr/>
        </p:nvSpPr>
        <p:spPr>
          <a:xfrm>
            <a:off x="6639030" y="634931"/>
            <a:ext cx="26965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在我的前端的注册页面中</a:t>
            </a:r>
            <a:r>
              <a:rPr lang="en-US" altLang="zh-CN" dirty="0"/>
              <a:t>, </a:t>
            </a:r>
            <a:r>
              <a:rPr lang="zh-CN" altLang="en-US" dirty="0"/>
              <a:t>我使用了</a:t>
            </a:r>
            <a:r>
              <a:rPr lang="zh-CN" altLang="en-US" b="1" dirty="0"/>
              <a:t>正则表达式</a:t>
            </a:r>
            <a:r>
              <a:rPr lang="zh-CN" altLang="en-US" dirty="0"/>
              <a:t>来实时检测用户注册的用户名和密码的格式是否符合要求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若不符合要求</a:t>
            </a:r>
            <a:r>
              <a:rPr lang="en-US" altLang="zh-CN" dirty="0"/>
              <a:t>,</a:t>
            </a:r>
            <a:r>
              <a:rPr lang="zh-CN" altLang="en-US" dirty="0"/>
              <a:t>则会有红色警示语</a:t>
            </a:r>
            <a:r>
              <a:rPr lang="en-US" altLang="zh-CN" dirty="0"/>
              <a:t>,</a:t>
            </a:r>
            <a:r>
              <a:rPr lang="zh-CN" altLang="en-US" dirty="0"/>
              <a:t>且注册按钮失效</a:t>
            </a:r>
            <a:r>
              <a:rPr lang="en-US" altLang="zh-CN" dirty="0"/>
              <a:t>,</a:t>
            </a:r>
            <a:r>
              <a:rPr lang="zh-CN" altLang="en-US" dirty="0"/>
              <a:t>无法注册</a:t>
            </a:r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1DC8373-978D-9254-C5D3-FB11B4678D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9" y="86632"/>
            <a:ext cx="6342424" cy="307459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18214FB-4E30-E4A7-5F24-04EEDF2E0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532" y="3261311"/>
            <a:ext cx="6126299" cy="342166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E6FE947C-2648-336E-BBF0-022CC5E6CCC9}"/>
              </a:ext>
            </a:extLst>
          </p:cNvPr>
          <p:cNvSpPr txBox="1"/>
          <p:nvPr/>
        </p:nvSpPr>
        <p:spPr>
          <a:xfrm>
            <a:off x="157023" y="4094114"/>
            <a:ext cx="36257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而在登陆界面，若用户没有正常输入账号密码</a:t>
            </a:r>
            <a:r>
              <a:rPr lang="en-US" altLang="zh-CN" dirty="0"/>
              <a:t>,</a:t>
            </a:r>
            <a:r>
              <a:rPr lang="zh-CN" altLang="en-US" dirty="0"/>
              <a:t>也会有提示且无法正常登陆</a:t>
            </a:r>
          </a:p>
        </p:txBody>
      </p:sp>
    </p:spTree>
    <p:extLst>
      <p:ext uri="{BB962C8B-B14F-4D97-AF65-F5344CB8AC3E}">
        <p14:creationId xmlns:p14="http://schemas.microsoft.com/office/powerpoint/2010/main" val="2486572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E6E998-EE6C-47CD-BCE8-8475FA4366EA}"/>
              </a:ext>
            </a:extLst>
          </p:cNvPr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A5B233-E157-4FDA-8A18-12B9A3EF6AE8}"/>
              </a:ext>
            </a:extLst>
          </p:cNvPr>
          <p:cNvSpPr txBox="1"/>
          <p:nvPr/>
        </p:nvSpPr>
        <p:spPr>
          <a:xfrm>
            <a:off x="850574" y="189596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7375C23-E8C2-463F-85AA-6C2990B3E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026480C1-9805-45D8-AF4C-D85340C0FD43}"/>
              </a:ext>
            </a:extLst>
          </p:cNvPr>
          <p:cNvSpPr/>
          <p:nvPr/>
        </p:nvSpPr>
        <p:spPr>
          <a:xfrm>
            <a:off x="363415" y="256780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206158-DF7B-4715-9D35-EED15C62A64D}"/>
              </a:ext>
            </a:extLst>
          </p:cNvPr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8761C5-C3E5-48FD-9297-C7CE14A1FE79}"/>
              </a:ext>
            </a:extLst>
          </p:cNvPr>
          <p:cNvSpPr txBox="1"/>
          <p:nvPr/>
        </p:nvSpPr>
        <p:spPr>
          <a:xfrm>
            <a:off x="10152185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75D0CA-4431-4528-AF82-1AA4696E8E8B}"/>
              </a:ext>
            </a:extLst>
          </p:cNvPr>
          <p:cNvSpPr txBox="1"/>
          <p:nvPr/>
        </p:nvSpPr>
        <p:spPr>
          <a:xfrm>
            <a:off x="10167243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DF9AC0-A883-4B1E-B9D8-8FD4B7760045}"/>
              </a:ext>
            </a:extLst>
          </p:cNvPr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C502FDB-95F3-A414-B2D5-C13947DF0174}"/>
              </a:ext>
            </a:extLst>
          </p:cNvPr>
          <p:cNvSpPr txBox="1"/>
          <p:nvPr/>
        </p:nvSpPr>
        <p:spPr>
          <a:xfrm>
            <a:off x="1137138" y="5550877"/>
            <a:ext cx="7215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同时</a:t>
            </a:r>
            <a:r>
              <a:rPr lang="en-US" altLang="zh-CN" dirty="0"/>
              <a:t>, </a:t>
            </a:r>
            <a:r>
              <a:rPr lang="zh-CN" altLang="en-US" dirty="0"/>
              <a:t>我在前端利用</a:t>
            </a:r>
            <a:r>
              <a:rPr lang="en-US" altLang="zh-CN" dirty="0"/>
              <a:t>token</a:t>
            </a:r>
            <a:r>
              <a:rPr lang="zh-CN" altLang="en-US" dirty="0"/>
              <a:t>和</a:t>
            </a:r>
            <a:r>
              <a:rPr lang="en-US" altLang="zh-CN" dirty="0" err="1"/>
              <a:t>sessionStorage</a:t>
            </a:r>
            <a:r>
              <a:rPr lang="zh-CN" altLang="en-US" dirty="0"/>
              <a:t>技术</a:t>
            </a:r>
            <a:r>
              <a:rPr lang="en-US" altLang="zh-CN" dirty="0"/>
              <a:t>,</a:t>
            </a:r>
            <a:r>
              <a:rPr lang="zh-CN" altLang="en-US" dirty="0"/>
              <a:t>结合后端的</a:t>
            </a:r>
            <a:r>
              <a:rPr lang="en-US" altLang="zh-CN" b="1" dirty="0"/>
              <a:t>RBAC</a:t>
            </a:r>
            <a:r>
              <a:rPr lang="zh-CN" altLang="en-US" b="1" dirty="0"/>
              <a:t>角色权限模型</a:t>
            </a:r>
            <a:r>
              <a:rPr lang="zh-CN" altLang="en-US" dirty="0"/>
              <a:t>和</a:t>
            </a:r>
            <a:r>
              <a:rPr lang="en-US" altLang="zh-CN" b="1" dirty="0"/>
              <a:t>JWT-</a:t>
            </a:r>
            <a:r>
              <a:rPr lang="en-US" altLang="zh-CN" b="1" dirty="0" err="1"/>
              <a:t>api</a:t>
            </a:r>
            <a:r>
              <a:rPr lang="zh-CN" altLang="en-US" dirty="0"/>
              <a:t>进行了认证鉴权</a:t>
            </a:r>
            <a:r>
              <a:rPr lang="en-US" altLang="zh-CN" dirty="0"/>
              <a:t>,</a:t>
            </a:r>
            <a:r>
              <a:rPr lang="zh-CN" altLang="en-US" dirty="0"/>
              <a:t>保证相应角色只能查看其权限允许的内容</a:t>
            </a:r>
            <a:r>
              <a:rPr lang="en-US" altLang="zh-CN" dirty="0"/>
              <a:t>, </a:t>
            </a:r>
            <a:r>
              <a:rPr lang="zh-CN" altLang="en-US" dirty="0"/>
              <a:t>通过修改</a:t>
            </a:r>
            <a:r>
              <a:rPr lang="en-US" altLang="zh-CN" dirty="0" err="1"/>
              <a:t>url</a:t>
            </a:r>
            <a:r>
              <a:rPr lang="zh-CN" altLang="en-US" dirty="0"/>
              <a:t>强行访问会被遣返至登陆页面</a:t>
            </a:r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21B9B1B-AE95-3A08-A9CD-6E656F6340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68" y="712873"/>
            <a:ext cx="7795847" cy="466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830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E6E998-EE6C-47CD-BCE8-8475FA4366EA}"/>
              </a:ext>
            </a:extLst>
          </p:cNvPr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A5B233-E157-4FDA-8A18-12B9A3EF6AE8}"/>
              </a:ext>
            </a:extLst>
          </p:cNvPr>
          <p:cNvSpPr txBox="1"/>
          <p:nvPr/>
        </p:nvSpPr>
        <p:spPr>
          <a:xfrm>
            <a:off x="932636" y="189596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7375C23-E8C2-463F-85AA-6C2990B3E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026480C1-9805-45D8-AF4C-D85340C0FD43}"/>
              </a:ext>
            </a:extLst>
          </p:cNvPr>
          <p:cNvSpPr/>
          <p:nvPr/>
        </p:nvSpPr>
        <p:spPr>
          <a:xfrm>
            <a:off x="490981" y="256780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206158-DF7B-4715-9D35-EED15C62A64D}"/>
              </a:ext>
            </a:extLst>
          </p:cNvPr>
          <p:cNvSpPr txBox="1"/>
          <p:nvPr/>
        </p:nvSpPr>
        <p:spPr>
          <a:xfrm>
            <a:off x="10167242" y="244606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8761C5-C3E5-48FD-9297-C7CE14A1FE79}"/>
              </a:ext>
            </a:extLst>
          </p:cNvPr>
          <p:cNvSpPr txBox="1"/>
          <p:nvPr/>
        </p:nvSpPr>
        <p:spPr>
          <a:xfrm>
            <a:off x="10173628" y="2967334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75D0CA-4431-4528-AF82-1AA4696E8E8B}"/>
              </a:ext>
            </a:extLst>
          </p:cNvPr>
          <p:cNvSpPr txBox="1"/>
          <p:nvPr/>
        </p:nvSpPr>
        <p:spPr>
          <a:xfrm>
            <a:off x="10167242" y="341530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DF9AC0-A883-4B1E-B9D8-8FD4B7760045}"/>
              </a:ext>
            </a:extLst>
          </p:cNvPr>
          <p:cNvSpPr txBox="1"/>
          <p:nvPr/>
        </p:nvSpPr>
        <p:spPr>
          <a:xfrm>
            <a:off x="10167242" y="384292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C502FDB-95F3-A414-B2D5-C13947DF0174}"/>
              </a:ext>
            </a:extLst>
          </p:cNvPr>
          <p:cNvSpPr txBox="1"/>
          <p:nvPr/>
        </p:nvSpPr>
        <p:spPr>
          <a:xfrm>
            <a:off x="643611" y="1582340"/>
            <a:ext cx="323450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后台代码中</a:t>
            </a:r>
            <a:r>
              <a:rPr lang="en-US" altLang="zh-CN" dirty="0"/>
              <a:t>, </a:t>
            </a:r>
            <a:r>
              <a:rPr lang="zh-CN" altLang="en-US" dirty="0"/>
              <a:t>不仅遵循了</a:t>
            </a:r>
            <a:r>
              <a:rPr lang="en-US" altLang="zh-CN" dirty="0"/>
              <a:t>MVC</a:t>
            </a:r>
            <a:r>
              <a:rPr lang="zh-CN" altLang="en-US" dirty="0"/>
              <a:t>设计规范，将代码分为了</a:t>
            </a:r>
            <a:r>
              <a:rPr lang="zh-CN" altLang="en-US" b="1" dirty="0"/>
              <a:t>表示层</a:t>
            </a:r>
            <a:r>
              <a:rPr lang="en-US" altLang="zh-CN" dirty="0"/>
              <a:t>(controller), </a:t>
            </a:r>
            <a:r>
              <a:rPr lang="zh-CN" altLang="en-US" b="1" dirty="0"/>
              <a:t>业务逻辑层</a:t>
            </a:r>
            <a:r>
              <a:rPr lang="en-US" altLang="zh-CN" dirty="0"/>
              <a:t>(service),</a:t>
            </a:r>
            <a:r>
              <a:rPr lang="zh-CN" altLang="en-US" b="1" dirty="0"/>
              <a:t>数据访问层</a:t>
            </a:r>
            <a:r>
              <a:rPr lang="en-US" altLang="zh-CN" dirty="0"/>
              <a:t>(</a:t>
            </a:r>
            <a:r>
              <a:rPr lang="en-US" altLang="zh-CN" dirty="0" err="1"/>
              <a:t>dao</a:t>
            </a:r>
            <a:r>
              <a:rPr lang="en-US" altLang="zh-CN" dirty="0"/>
              <a:t>)</a:t>
            </a:r>
            <a:r>
              <a:rPr lang="zh-CN" altLang="en-US" dirty="0"/>
              <a:t>三层</a:t>
            </a:r>
            <a:r>
              <a:rPr lang="en-US" altLang="zh-CN" dirty="0"/>
              <a:t>,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而且还设计了常量类和工具类等</a:t>
            </a:r>
            <a:r>
              <a:rPr lang="zh-CN" altLang="en-US" b="1" dirty="0"/>
              <a:t>辅助模块</a:t>
            </a:r>
            <a:r>
              <a:rPr lang="en-US" altLang="zh-CN" dirty="0"/>
              <a:t>,</a:t>
            </a:r>
            <a:r>
              <a:rPr lang="zh-CN" altLang="en-US" dirty="0"/>
              <a:t>在实体类包下对数据对象进行了</a:t>
            </a:r>
            <a:r>
              <a:rPr lang="en-US" altLang="zh-CN" b="1" dirty="0"/>
              <a:t>DTO</a:t>
            </a:r>
            <a:r>
              <a:rPr lang="en-US" altLang="zh-CN" dirty="0"/>
              <a:t>(</a:t>
            </a:r>
            <a:r>
              <a:rPr lang="zh-CN" altLang="en-US" dirty="0"/>
              <a:t>数据传输对象</a:t>
            </a:r>
            <a:r>
              <a:rPr lang="en-US" altLang="zh-CN" dirty="0"/>
              <a:t>,</a:t>
            </a:r>
            <a:r>
              <a:rPr lang="zh-CN" altLang="en-US" dirty="0"/>
              <a:t>主要面向前端</a:t>
            </a:r>
            <a:r>
              <a:rPr lang="en-US" altLang="zh-CN" dirty="0"/>
              <a:t>)</a:t>
            </a:r>
            <a:r>
              <a:rPr lang="zh-CN" altLang="en-US" dirty="0"/>
              <a:t>、</a:t>
            </a:r>
            <a:r>
              <a:rPr lang="en-US" altLang="zh-CN" b="1" dirty="0"/>
              <a:t>PO</a:t>
            </a:r>
            <a:r>
              <a:rPr lang="en-US" altLang="zh-CN" dirty="0"/>
              <a:t>(</a:t>
            </a:r>
            <a:r>
              <a:rPr lang="zh-CN" altLang="en-US" dirty="0"/>
              <a:t>持久对象</a:t>
            </a:r>
            <a:r>
              <a:rPr lang="en-US" altLang="zh-CN" dirty="0"/>
              <a:t>,</a:t>
            </a:r>
            <a:r>
              <a:rPr lang="zh-CN" altLang="en-US" dirty="0"/>
              <a:t>主要面向数据库</a:t>
            </a:r>
            <a:r>
              <a:rPr lang="en-US" altLang="zh-CN" dirty="0"/>
              <a:t>)</a:t>
            </a:r>
            <a:r>
              <a:rPr lang="zh-CN" altLang="en-US" dirty="0"/>
              <a:t>、</a:t>
            </a:r>
            <a:r>
              <a:rPr lang="en-US" altLang="zh-CN" b="1" dirty="0"/>
              <a:t>BO</a:t>
            </a:r>
            <a:r>
              <a:rPr lang="en-US" altLang="zh-CN" dirty="0"/>
              <a:t>(</a:t>
            </a:r>
            <a:r>
              <a:rPr lang="zh-CN" altLang="en-US" dirty="0"/>
              <a:t>业务对象</a:t>
            </a:r>
            <a:r>
              <a:rPr lang="en-US" altLang="zh-CN" dirty="0"/>
              <a:t>,</a:t>
            </a:r>
            <a:r>
              <a:rPr lang="zh-CN" altLang="en-US" dirty="0"/>
              <a:t>主要面向前后端和后端内的交互</a:t>
            </a:r>
            <a:r>
              <a:rPr lang="en-US" altLang="zh-CN" dirty="0"/>
              <a:t>)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41AF303-344C-63A3-B89C-FD54CB1ABD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646" y="189596"/>
            <a:ext cx="4324572" cy="636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945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E6E998-EE6C-47CD-BCE8-8475FA4366EA}"/>
              </a:ext>
            </a:extLst>
          </p:cNvPr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A5B233-E157-4FDA-8A18-12B9A3EF6AE8}"/>
              </a:ext>
            </a:extLst>
          </p:cNvPr>
          <p:cNvSpPr txBox="1"/>
          <p:nvPr/>
        </p:nvSpPr>
        <p:spPr>
          <a:xfrm>
            <a:off x="932636" y="189596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7375C23-E8C2-463F-85AA-6C2990B3E0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026480C1-9805-45D8-AF4C-D85340C0FD43}"/>
              </a:ext>
            </a:extLst>
          </p:cNvPr>
          <p:cNvSpPr/>
          <p:nvPr/>
        </p:nvSpPr>
        <p:spPr>
          <a:xfrm>
            <a:off x="490981" y="256780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206158-DF7B-4715-9D35-EED15C62A64D}"/>
              </a:ext>
            </a:extLst>
          </p:cNvPr>
          <p:cNvSpPr txBox="1"/>
          <p:nvPr/>
        </p:nvSpPr>
        <p:spPr>
          <a:xfrm>
            <a:off x="10152184" y="221008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8761C5-C3E5-48FD-9297-C7CE14A1FE79}"/>
              </a:ext>
            </a:extLst>
          </p:cNvPr>
          <p:cNvSpPr txBox="1"/>
          <p:nvPr/>
        </p:nvSpPr>
        <p:spPr>
          <a:xfrm>
            <a:off x="10152184" y="270155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75D0CA-4431-4528-AF82-1AA4696E8E8B}"/>
              </a:ext>
            </a:extLst>
          </p:cNvPr>
          <p:cNvSpPr txBox="1"/>
          <p:nvPr/>
        </p:nvSpPr>
        <p:spPr>
          <a:xfrm>
            <a:off x="10152184" y="32228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DF9AC0-A883-4B1E-B9D8-8FD4B7760045}"/>
              </a:ext>
            </a:extLst>
          </p:cNvPr>
          <p:cNvSpPr txBox="1"/>
          <p:nvPr/>
        </p:nvSpPr>
        <p:spPr>
          <a:xfrm>
            <a:off x="10173628" y="3694786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C502FDB-95F3-A414-B2D5-C13947DF0174}"/>
              </a:ext>
            </a:extLst>
          </p:cNvPr>
          <p:cNvSpPr txBox="1"/>
          <p:nvPr/>
        </p:nvSpPr>
        <p:spPr>
          <a:xfrm>
            <a:off x="199590" y="692510"/>
            <a:ext cx="248499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详情信息页展示</a:t>
            </a:r>
            <a:r>
              <a:rPr lang="en-US" altLang="zh-CN" dirty="0"/>
              <a:t>:</a:t>
            </a:r>
          </a:p>
          <a:p>
            <a:endParaRPr lang="en-US" altLang="zh-CN" dirty="0"/>
          </a:p>
          <a:p>
            <a:r>
              <a:rPr lang="zh-CN" altLang="en-US" dirty="0"/>
              <a:t>    ①</a:t>
            </a:r>
            <a:r>
              <a:rPr lang="en-US" altLang="zh-CN" dirty="0"/>
              <a:t> </a:t>
            </a:r>
            <a:r>
              <a:rPr lang="zh-CN" altLang="en-US" dirty="0"/>
              <a:t>不剔除温度信息：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  </a:t>
            </a:r>
            <a:r>
              <a:rPr lang="zh-CN" altLang="en-US" dirty="0"/>
              <a:t>② 剔除温度信息</a:t>
            </a:r>
            <a:r>
              <a:rPr lang="en-US" altLang="zh-CN" dirty="0"/>
              <a:t>:</a:t>
            </a:r>
          </a:p>
        </p:txBody>
      </p:sp>
      <p:pic>
        <p:nvPicPr>
          <p:cNvPr id="5" name="QQ录屏20230507144123">
            <a:hlinkClick r:id="" action="ppaction://media"/>
            <a:extLst>
              <a:ext uri="{FF2B5EF4-FFF2-40B4-BE49-F238E27FC236}">
                <a16:creationId xmlns:a16="http://schemas.microsoft.com/office/drawing/2014/main" id="{840F4723-8257-C89A-FA5F-F2F8D6352C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981611" y="41428"/>
            <a:ext cx="6232727" cy="3333048"/>
          </a:xfrm>
          <a:prstGeom prst="rect">
            <a:avLst/>
          </a:prstGeom>
        </p:spPr>
      </p:pic>
      <p:pic>
        <p:nvPicPr>
          <p:cNvPr id="7" name="notemp——使用Clipchamp制作">
            <a:hlinkClick r:id="" action="ppaction://media"/>
            <a:extLst>
              <a:ext uri="{FF2B5EF4-FFF2-40B4-BE49-F238E27FC236}">
                <a16:creationId xmlns:a16="http://schemas.microsoft.com/office/drawing/2014/main" id="{5D0BD275-66C0-79CF-8DE6-46417245A0A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049974" y="3389793"/>
            <a:ext cx="6092051" cy="342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335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22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E6E998-EE6C-47CD-BCE8-8475FA4366EA}"/>
              </a:ext>
            </a:extLst>
          </p:cNvPr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A5B233-E157-4FDA-8A18-12B9A3EF6AE8}"/>
              </a:ext>
            </a:extLst>
          </p:cNvPr>
          <p:cNvSpPr txBox="1"/>
          <p:nvPr/>
        </p:nvSpPr>
        <p:spPr>
          <a:xfrm>
            <a:off x="932636" y="189596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7375C23-E8C2-463F-85AA-6C2990B3E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026480C1-9805-45D8-AF4C-D85340C0FD43}"/>
              </a:ext>
            </a:extLst>
          </p:cNvPr>
          <p:cNvSpPr/>
          <p:nvPr/>
        </p:nvSpPr>
        <p:spPr>
          <a:xfrm>
            <a:off x="490981" y="256780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206158-DF7B-4715-9D35-EED15C62A64D}"/>
              </a:ext>
            </a:extLst>
          </p:cNvPr>
          <p:cNvSpPr txBox="1"/>
          <p:nvPr/>
        </p:nvSpPr>
        <p:spPr>
          <a:xfrm>
            <a:off x="10152184" y="221008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8761C5-C3E5-48FD-9297-C7CE14A1FE79}"/>
              </a:ext>
            </a:extLst>
          </p:cNvPr>
          <p:cNvSpPr txBox="1"/>
          <p:nvPr/>
        </p:nvSpPr>
        <p:spPr>
          <a:xfrm>
            <a:off x="10152184" y="270155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75D0CA-4431-4528-AF82-1AA4696E8E8B}"/>
              </a:ext>
            </a:extLst>
          </p:cNvPr>
          <p:cNvSpPr txBox="1"/>
          <p:nvPr/>
        </p:nvSpPr>
        <p:spPr>
          <a:xfrm>
            <a:off x="10152184" y="32228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DF9AC0-A883-4B1E-B9D8-8FD4B7760045}"/>
              </a:ext>
            </a:extLst>
          </p:cNvPr>
          <p:cNvSpPr txBox="1"/>
          <p:nvPr/>
        </p:nvSpPr>
        <p:spPr>
          <a:xfrm>
            <a:off x="10173628" y="3694786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C502FDB-95F3-A414-B2D5-C13947DF0174}"/>
              </a:ext>
            </a:extLst>
          </p:cNvPr>
          <p:cNvSpPr txBox="1"/>
          <p:nvPr/>
        </p:nvSpPr>
        <p:spPr>
          <a:xfrm>
            <a:off x="727224" y="5009555"/>
            <a:ext cx="81971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在需要前后端高频通信的监听信息界面</a:t>
            </a:r>
            <a:r>
              <a:rPr lang="en-US" altLang="zh-CN" dirty="0"/>
              <a:t>, </a:t>
            </a:r>
            <a:r>
              <a:rPr lang="zh-CN" altLang="en-US" dirty="0"/>
              <a:t>我选择用</a:t>
            </a:r>
            <a:r>
              <a:rPr lang="en-US" altLang="zh-CN" b="1" dirty="0" err="1"/>
              <a:t>websocket</a:t>
            </a:r>
            <a:r>
              <a:rPr lang="zh-CN" altLang="en-US" b="1" dirty="0"/>
              <a:t>技术</a:t>
            </a:r>
            <a:r>
              <a:rPr lang="zh-CN" altLang="en-US" dirty="0"/>
              <a:t>去实现信息的传递。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latin typeface="-apple-system"/>
              </a:rPr>
              <a:t>websocket</a:t>
            </a:r>
            <a:r>
              <a:rPr lang="zh-CN" altLang="en-US" b="0" i="0" dirty="0">
                <a:solidFill>
                  <a:srgbClr val="111111"/>
                </a:solidFill>
                <a:effectLst/>
                <a:latin typeface="-apple-system"/>
              </a:rPr>
              <a:t>可以实现客户端和服务器之间的</a:t>
            </a:r>
            <a:r>
              <a:rPr lang="zh-CN" altLang="en-US" b="1" i="0" dirty="0">
                <a:solidFill>
                  <a:srgbClr val="111111"/>
                </a:solidFill>
                <a:effectLst/>
                <a:latin typeface="-apple-system"/>
              </a:rPr>
              <a:t>双向数据传输</a:t>
            </a:r>
            <a:r>
              <a:rPr lang="zh-CN" altLang="en-US" b="0" i="0" dirty="0">
                <a:solidFill>
                  <a:srgbClr val="111111"/>
                </a:solidFill>
                <a:effectLst/>
                <a:latin typeface="-apple-system"/>
              </a:rPr>
              <a:t>，而</a:t>
            </a:r>
            <a:r>
              <a:rPr lang="en-US" altLang="zh-CN" b="0" i="0" dirty="0">
                <a:solidFill>
                  <a:srgbClr val="111111"/>
                </a:solidFill>
                <a:effectLst/>
                <a:latin typeface="-apple-system"/>
              </a:rPr>
              <a:t>html</a:t>
            </a:r>
            <a:r>
              <a:rPr lang="zh-CN" altLang="en-US" b="0" i="0" dirty="0">
                <a:solidFill>
                  <a:srgbClr val="111111"/>
                </a:solidFill>
                <a:effectLst/>
                <a:latin typeface="-apple-system"/>
              </a:rPr>
              <a:t>只能实现单向的数据请求和响应。</a:t>
            </a:r>
            <a:r>
              <a:rPr lang="zh-CN" altLang="en-US" dirty="0">
                <a:solidFill>
                  <a:srgbClr val="111111"/>
                </a:solidFill>
                <a:latin typeface="-apple-system"/>
              </a:rPr>
              <a:t>这意味着客户端只需创建一次</a:t>
            </a:r>
            <a:r>
              <a:rPr lang="en-US" altLang="zh-CN" dirty="0" err="1">
                <a:solidFill>
                  <a:srgbClr val="111111"/>
                </a:solidFill>
                <a:latin typeface="-apple-system"/>
              </a:rPr>
              <a:t>websocket</a:t>
            </a:r>
            <a:r>
              <a:rPr lang="zh-CN" altLang="en-US" dirty="0">
                <a:solidFill>
                  <a:srgbClr val="111111"/>
                </a:solidFill>
                <a:latin typeface="-apple-system"/>
              </a:rPr>
              <a:t>连接就可以一直接受来自后台的消息。此外</a:t>
            </a:r>
            <a:r>
              <a:rPr lang="en-US" altLang="zh-CN" dirty="0">
                <a:solidFill>
                  <a:srgbClr val="111111"/>
                </a:solidFill>
                <a:latin typeface="-apple-system"/>
              </a:rPr>
              <a:t>, 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latin typeface="-apple-system"/>
              </a:rPr>
              <a:t>websocket</a:t>
            </a:r>
            <a:r>
              <a:rPr lang="zh-CN" altLang="en-US" b="0" i="0" dirty="0">
                <a:solidFill>
                  <a:srgbClr val="111111"/>
                </a:solidFill>
                <a:effectLst/>
                <a:latin typeface="-apple-system"/>
              </a:rPr>
              <a:t>建立在</a:t>
            </a:r>
            <a:r>
              <a:rPr lang="en-US" altLang="zh-CN" b="0" i="0" dirty="0">
                <a:solidFill>
                  <a:srgbClr val="111111"/>
                </a:solidFill>
                <a:effectLst/>
                <a:latin typeface="-apple-system"/>
              </a:rPr>
              <a:t>TCP</a:t>
            </a:r>
            <a:r>
              <a:rPr lang="zh-CN" altLang="en-US" b="0" i="0" dirty="0">
                <a:solidFill>
                  <a:srgbClr val="111111"/>
                </a:solidFill>
                <a:effectLst/>
                <a:latin typeface="-apple-system"/>
              </a:rPr>
              <a:t>协议上，只需要一次握手就可以创建持久性的连接，而</a:t>
            </a:r>
            <a:r>
              <a:rPr lang="en-US" altLang="zh-CN" b="0" i="0" dirty="0">
                <a:solidFill>
                  <a:srgbClr val="111111"/>
                </a:solidFill>
                <a:effectLst/>
                <a:latin typeface="-apple-system"/>
              </a:rPr>
              <a:t>html</a:t>
            </a:r>
            <a:r>
              <a:rPr lang="zh-CN" altLang="en-US" b="0" i="0" dirty="0">
                <a:solidFill>
                  <a:srgbClr val="111111"/>
                </a:solidFill>
                <a:effectLst/>
                <a:latin typeface="-apple-system"/>
              </a:rPr>
              <a:t>基于</a:t>
            </a:r>
            <a:r>
              <a:rPr lang="en-US" altLang="zh-CN" b="0" i="0" dirty="0">
                <a:solidFill>
                  <a:srgbClr val="111111"/>
                </a:solidFill>
                <a:effectLst/>
                <a:latin typeface="-apple-system"/>
              </a:rPr>
              <a:t>HTTP</a:t>
            </a:r>
            <a:r>
              <a:rPr lang="zh-CN" altLang="en-US" b="0" i="0" dirty="0">
                <a:solidFill>
                  <a:srgbClr val="111111"/>
                </a:solidFill>
                <a:effectLst/>
                <a:latin typeface="-apple-system"/>
              </a:rPr>
              <a:t>协议，每次请求都需要携带较长的头部信息。所以使用</a:t>
            </a:r>
            <a:r>
              <a:rPr lang="en-US" altLang="zh-CN" b="0" i="0" dirty="0" err="1">
                <a:solidFill>
                  <a:srgbClr val="111111"/>
                </a:solidFill>
                <a:effectLst/>
                <a:latin typeface="-apple-system"/>
              </a:rPr>
              <a:t>websocket</a:t>
            </a:r>
            <a:r>
              <a:rPr lang="zh-CN" altLang="en-US" dirty="0">
                <a:solidFill>
                  <a:srgbClr val="111111"/>
                </a:solidFill>
                <a:latin typeface="-apple-system"/>
              </a:rPr>
              <a:t>减少了</a:t>
            </a:r>
            <a:r>
              <a:rPr lang="zh-CN" altLang="en-US" b="0" i="0" dirty="0">
                <a:solidFill>
                  <a:srgbClr val="111111"/>
                </a:solidFill>
                <a:effectLst/>
                <a:latin typeface="-apple-system"/>
              </a:rPr>
              <a:t>网络开销。</a:t>
            </a:r>
            <a:endParaRPr lang="en-US" altLang="zh-CN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69FFBFD-4DE1-C008-C3C9-DE9F16B8A9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15" y="584079"/>
            <a:ext cx="7748031" cy="415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820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E6E998-EE6C-47CD-BCE8-8475FA4366EA}"/>
              </a:ext>
            </a:extLst>
          </p:cNvPr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A5B233-E157-4FDA-8A18-12B9A3EF6AE8}"/>
              </a:ext>
            </a:extLst>
          </p:cNvPr>
          <p:cNvSpPr txBox="1"/>
          <p:nvPr/>
        </p:nvSpPr>
        <p:spPr>
          <a:xfrm>
            <a:off x="932636" y="189596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7375C23-E8C2-463F-85AA-6C2990B3E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026480C1-9805-45D8-AF4C-D85340C0FD43}"/>
              </a:ext>
            </a:extLst>
          </p:cNvPr>
          <p:cNvSpPr/>
          <p:nvPr/>
        </p:nvSpPr>
        <p:spPr>
          <a:xfrm>
            <a:off x="490981" y="256780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206158-DF7B-4715-9D35-EED15C62A64D}"/>
              </a:ext>
            </a:extLst>
          </p:cNvPr>
          <p:cNvSpPr txBox="1"/>
          <p:nvPr/>
        </p:nvSpPr>
        <p:spPr>
          <a:xfrm>
            <a:off x="10152184" y="221008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8761C5-C3E5-48FD-9297-C7CE14A1FE79}"/>
              </a:ext>
            </a:extLst>
          </p:cNvPr>
          <p:cNvSpPr txBox="1"/>
          <p:nvPr/>
        </p:nvSpPr>
        <p:spPr>
          <a:xfrm>
            <a:off x="10152184" y="270155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75D0CA-4431-4528-AF82-1AA4696E8E8B}"/>
              </a:ext>
            </a:extLst>
          </p:cNvPr>
          <p:cNvSpPr txBox="1"/>
          <p:nvPr/>
        </p:nvSpPr>
        <p:spPr>
          <a:xfrm>
            <a:off x="10152184" y="32228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DF9AC0-A883-4B1E-B9D8-8FD4B7760045}"/>
              </a:ext>
            </a:extLst>
          </p:cNvPr>
          <p:cNvSpPr txBox="1"/>
          <p:nvPr/>
        </p:nvSpPr>
        <p:spPr>
          <a:xfrm>
            <a:off x="10173628" y="3694786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C502FDB-95F3-A414-B2D5-C13947DF0174}"/>
              </a:ext>
            </a:extLst>
          </p:cNvPr>
          <p:cNvSpPr txBox="1"/>
          <p:nvPr/>
        </p:nvSpPr>
        <p:spPr>
          <a:xfrm>
            <a:off x="578904" y="4045906"/>
            <a:ext cx="819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服务端后台也有</a:t>
            </a:r>
            <a:r>
              <a:rPr lang="en-US" altLang="zh-CN" dirty="0" err="1"/>
              <a:t>websocket</a:t>
            </a:r>
            <a:r>
              <a:rPr lang="zh-CN" altLang="en-US" dirty="0"/>
              <a:t>连接数量和状态的监控</a:t>
            </a:r>
            <a:endParaRPr lang="en-US" altLang="zh-CN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81BF5577-708E-A2D8-CADF-DD0068F9BB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30" y="1093435"/>
            <a:ext cx="8975878" cy="269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925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26C6713A-7AC1-4D39-A287-C2E49138197F}"/>
              </a:ext>
            </a:extLst>
          </p:cNvPr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E17AB704-56D2-4A32-941E-C68D2C8199D2}"/>
                </a:ext>
              </a:extLst>
            </p:cNvPr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D3C002F-A751-49CC-A28D-1E1380C5740D}"/>
                </a:ext>
              </a:extLst>
            </p:cNvPr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2DACA3C5-26C6-4E83-A796-E1EDB03A3DD8}"/>
                </a:ext>
              </a:extLst>
            </p:cNvPr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E190359F-35F8-423A-A903-15BCDCB36503}"/>
                </a:ext>
              </a:extLst>
            </p:cNvPr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880C6CCD-90C4-4380-A3B3-75836FC18966}"/>
              </a:ext>
            </a:extLst>
          </p:cNvPr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5DB54B6B-5784-4357-B2FD-A446E508696A}"/>
              </a:ext>
            </a:extLst>
          </p:cNvPr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54F3B87-8903-4FEA-9157-21319B9EDE77}"/>
              </a:ext>
            </a:extLst>
          </p:cNvPr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884344A-227D-4A79-890E-6E89B37D4753}"/>
              </a:ext>
            </a:extLst>
          </p:cNvPr>
          <p:cNvSpPr txBox="1"/>
          <p:nvPr/>
        </p:nvSpPr>
        <p:spPr>
          <a:xfrm>
            <a:off x="3090035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4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>
            <a:extLst>
              <a:ext uri="{FF2B5EF4-FFF2-40B4-BE49-F238E27FC236}">
                <a16:creationId xmlns:a16="http://schemas.microsoft.com/office/drawing/2014/main" id="{10212B48-ABD1-4D5B-95DE-CE25FD73D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48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E6E998-EE6C-47CD-BCE8-8475FA4366EA}"/>
              </a:ext>
            </a:extLst>
          </p:cNvPr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A5B233-E157-4FDA-8A18-12B9A3EF6AE8}"/>
              </a:ext>
            </a:extLst>
          </p:cNvPr>
          <p:cNvSpPr txBox="1"/>
          <p:nvPr/>
        </p:nvSpPr>
        <p:spPr>
          <a:xfrm>
            <a:off x="932636" y="189596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7375C23-E8C2-463F-85AA-6C2990B3E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026480C1-9805-45D8-AF4C-D85340C0FD43}"/>
              </a:ext>
            </a:extLst>
          </p:cNvPr>
          <p:cNvSpPr/>
          <p:nvPr/>
        </p:nvSpPr>
        <p:spPr>
          <a:xfrm>
            <a:off x="490981" y="256780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206158-DF7B-4715-9D35-EED15C62A64D}"/>
              </a:ext>
            </a:extLst>
          </p:cNvPr>
          <p:cNvSpPr txBox="1"/>
          <p:nvPr/>
        </p:nvSpPr>
        <p:spPr>
          <a:xfrm>
            <a:off x="10152183" y="233379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8761C5-C3E5-48FD-9297-C7CE14A1FE79}"/>
              </a:ext>
            </a:extLst>
          </p:cNvPr>
          <p:cNvSpPr txBox="1"/>
          <p:nvPr/>
        </p:nvSpPr>
        <p:spPr>
          <a:xfrm>
            <a:off x="10152184" y="282248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75D0CA-4431-4528-AF82-1AA4696E8E8B}"/>
              </a:ext>
            </a:extLst>
          </p:cNvPr>
          <p:cNvSpPr txBox="1"/>
          <p:nvPr/>
        </p:nvSpPr>
        <p:spPr>
          <a:xfrm>
            <a:off x="10152182" y="328415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DF9AC0-A883-4B1E-B9D8-8FD4B7760045}"/>
              </a:ext>
            </a:extLst>
          </p:cNvPr>
          <p:cNvSpPr txBox="1"/>
          <p:nvPr/>
        </p:nvSpPr>
        <p:spPr>
          <a:xfrm>
            <a:off x="10152181" y="375094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D6FE984-E763-0879-EFC1-A28A63E72906}"/>
              </a:ext>
            </a:extLst>
          </p:cNvPr>
          <p:cNvSpPr txBox="1"/>
          <p:nvPr/>
        </p:nvSpPr>
        <p:spPr>
          <a:xfrm>
            <a:off x="408061" y="631877"/>
            <a:ext cx="913739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</a:t>
            </a:r>
            <a:r>
              <a:rPr lang="zh-CN" altLang="en-US" sz="1600" dirty="0"/>
              <a:t>在参加</a:t>
            </a:r>
            <a:r>
              <a:rPr lang="en-US" altLang="zh-CN" sz="1600" dirty="0"/>
              <a:t>QG</a:t>
            </a:r>
            <a:r>
              <a:rPr lang="zh-CN" altLang="en-US" sz="1600" dirty="0"/>
              <a:t>训练营的过程中</a:t>
            </a:r>
            <a:r>
              <a:rPr lang="en-US" altLang="zh-CN" sz="1600" dirty="0"/>
              <a:t>,</a:t>
            </a:r>
            <a:r>
              <a:rPr lang="zh-CN" altLang="en-US" sz="1600" dirty="0"/>
              <a:t>我曾被无数的</a:t>
            </a:r>
            <a:r>
              <a:rPr lang="en-US" altLang="zh-CN" sz="1600" dirty="0"/>
              <a:t>bug</a:t>
            </a:r>
            <a:r>
              <a:rPr lang="zh-CN" altLang="en-US" sz="1600" dirty="0"/>
              <a:t>折磨的烦躁郁闷，也遇到了许多当时的我看来难如登天的问题。但他们之中</a:t>
            </a:r>
            <a:r>
              <a:rPr lang="en-US" altLang="zh-CN" sz="1600" dirty="0"/>
              <a:t>,</a:t>
            </a:r>
            <a:r>
              <a:rPr lang="zh-CN" altLang="en-US" sz="1600" dirty="0"/>
              <a:t>所有的烦人</a:t>
            </a:r>
            <a:r>
              <a:rPr lang="en-US" altLang="zh-CN" sz="1600" dirty="0"/>
              <a:t>bug</a:t>
            </a:r>
            <a:r>
              <a:rPr lang="zh-CN" altLang="en-US" sz="1600" dirty="0"/>
              <a:t>最后都被我修复了</a:t>
            </a:r>
            <a:r>
              <a:rPr lang="en-US" altLang="zh-CN" sz="1600" dirty="0"/>
              <a:t>, </a:t>
            </a:r>
            <a:r>
              <a:rPr lang="zh-CN" altLang="en-US" sz="1600" dirty="0"/>
              <a:t>难题中的</a:t>
            </a:r>
            <a:r>
              <a:rPr lang="en-US" altLang="zh-CN" sz="1600" dirty="0"/>
              <a:t>98%</a:t>
            </a:r>
            <a:r>
              <a:rPr lang="zh-CN" altLang="en-US" sz="1600" dirty="0"/>
              <a:t>最后都被我解决了。</a:t>
            </a:r>
            <a:endParaRPr lang="en-US" altLang="zh-CN" sz="1600" dirty="0"/>
          </a:p>
          <a:p>
            <a:r>
              <a:rPr lang="en-US" altLang="zh-CN" sz="1600" dirty="0"/>
              <a:t>    </a:t>
            </a:r>
            <a:r>
              <a:rPr lang="zh-CN" altLang="en-US" sz="1600" dirty="0"/>
              <a:t>不仅如此，在解决它们的过程中的体会和收获，其中有</a:t>
            </a:r>
            <a:r>
              <a:rPr lang="en-US" altLang="zh-CN" sz="1600" dirty="0"/>
              <a:t>100%</a:t>
            </a:r>
            <a:r>
              <a:rPr lang="zh-CN" altLang="en-US" sz="1600" dirty="0"/>
              <a:t>被我总结成笔记</a:t>
            </a:r>
            <a:r>
              <a:rPr lang="en-US" altLang="zh-CN" sz="1600" dirty="0"/>
              <a:t>, </a:t>
            </a:r>
            <a:r>
              <a:rPr lang="zh-CN" altLang="en-US" sz="1600" dirty="0"/>
              <a:t>警醒我以后不再走弯路</a:t>
            </a:r>
            <a:r>
              <a:rPr lang="en-US" altLang="zh-CN" sz="1600" dirty="0"/>
              <a:t>,</a:t>
            </a:r>
            <a:r>
              <a:rPr lang="zh-CN" altLang="en-US" sz="1600" dirty="0"/>
              <a:t>也帮助我日后在面对各种各样的项目时，能有更充足的思想准备和应对措施。面对困难与未知，我的心态从一开始的</a:t>
            </a:r>
            <a:r>
              <a:rPr lang="en-US" altLang="zh-CN" sz="1600" dirty="0"/>
              <a:t>”</a:t>
            </a:r>
            <a:r>
              <a:rPr lang="zh-CN" altLang="en-US" sz="1600" dirty="0"/>
              <a:t>我肯定不行</a:t>
            </a:r>
            <a:r>
              <a:rPr lang="en-US" altLang="zh-CN" sz="1600" dirty="0"/>
              <a:t>”</a:t>
            </a:r>
            <a:r>
              <a:rPr lang="zh-CN" altLang="en-US" sz="1600" dirty="0"/>
              <a:t>到中期的</a:t>
            </a:r>
            <a:r>
              <a:rPr lang="en-US" altLang="zh-CN" sz="1600" dirty="0"/>
              <a:t>”</a:t>
            </a:r>
            <a:r>
              <a:rPr lang="zh-CN" altLang="en-US" sz="1600" dirty="0"/>
              <a:t>我好像可以试试看</a:t>
            </a:r>
            <a:r>
              <a:rPr lang="en-US" altLang="zh-CN" sz="1600" dirty="0"/>
              <a:t>”</a:t>
            </a:r>
            <a:r>
              <a:rPr lang="zh-CN" altLang="en-US" sz="1600" dirty="0"/>
              <a:t>再到最后的</a:t>
            </a:r>
            <a:r>
              <a:rPr lang="en-US" altLang="zh-CN" sz="1600" dirty="0"/>
              <a:t>”</a:t>
            </a:r>
            <a:r>
              <a:rPr lang="zh-CN" altLang="en-US" sz="1600" dirty="0"/>
              <a:t>我可以做到</a:t>
            </a:r>
            <a:r>
              <a:rPr lang="en-US" altLang="zh-CN" sz="1600" dirty="0"/>
              <a:t>”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r>
              <a:rPr lang="en-US" altLang="zh-CN" sz="1600" dirty="0"/>
              <a:t>   </a:t>
            </a:r>
            <a:r>
              <a:rPr lang="zh-CN" altLang="en-US" sz="1600" dirty="0"/>
              <a:t>我认为，以上这些，才是我经历这一个半月的</a:t>
            </a:r>
            <a:r>
              <a:rPr lang="en-US" altLang="zh-CN" sz="1600" dirty="0"/>
              <a:t>QG</a:t>
            </a:r>
            <a:r>
              <a:rPr lang="zh-CN" altLang="en-US" sz="1600" dirty="0"/>
              <a:t>训练营后，最大的收获。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D126B5B-22DC-3559-2237-27809E5D9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636" y="2232315"/>
            <a:ext cx="8087024" cy="454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03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形 10">
            <a:extLst>
              <a:ext uri="{FF2B5EF4-FFF2-40B4-BE49-F238E27FC236}">
                <a16:creationId xmlns:a16="http://schemas.microsoft.com/office/drawing/2014/main" id="{581902B6-01BB-4415-B0CE-7125A3AB47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57074" y="629136"/>
            <a:ext cx="5277852" cy="5445404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A8A364C-FA08-47AA-BD76-0C6E8ED0C094}"/>
              </a:ext>
            </a:extLst>
          </p:cNvPr>
          <p:cNvSpPr/>
          <p:nvPr/>
        </p:nvSpPr>
        <p:spPr>
          <a:xfrm flipV="1">
            <a:off x="0" y="3667956"/>
            <a:ext cx="12192000" cy="3190043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itka Text"/>
              <a:ea typeface="微软雅黑 Light"/>
              <a:cs typeface="+mn-cs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CBFF470B-826F-42F8-BE99-0C03C589CF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57074" y="680577"/>
            <a:ext cx="5277852" cy="544540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07646AB-D820-4F65-A736-C7F6C0D343B5}"/>
              </a:ext>
            </a:extLst>
          </p:cNvPr>
          <p:cNvSpPr txBox="1"/>
          <p:nvPr/>
        </p:nvSpPr>
        <p:spPr>
          <a:xfrm>
            <a:off x="2502569" y="1096919"/>
            <a:ext cx="67954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3843B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感谢师兄的指导</a:t>
            </a:r>
            <a:endParaRPr lang="en-US" altLang="zh-CN" sz="5400" b="1" dirty="0">
              <a:solidFill>
                <a:srgbClr val="3843B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dist"/>
            <a:r>
              <a:rPr lang="zh-CN" altLang="en-US" sz="5400" b="1" dirty="0">
                <a:solidFill>
                  <a:srgbClr val="3843B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感谢老师的聆听</a:t>
            </a:r>
            <a:endParaRPr lang="en-US" altLang="zh-CN" sz="5400" b="1" dirty="0">
              <a:solidFill>
                <a:srgbClr val="3843B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dist"/>
            <a:r>
              <a:rPr lang="zh-CN" altLang="en-US" sz="5400" b="1" dirty="0">
                <a:solidFill>
                  <a:srgbClr val="3843B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我的汇报到此结束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6B348A0-E2B4-4838-9262-54ACCE0FC586}"/>
              </a:ext>
            </a:extLst>
          </p:cNvPr>
          <p:cNvSpPr txBox="1"/>
          <p:nvPr/>
        </p:nvSpPr>
        <p:spPr>
          <a:xfrm>
            <a:off x="4341809" y="3707963"/>
            <a:ext cx="3508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b="1" dirty="0">
                <a:ln>
                  <a:solidFill>
                    <a:schemeClr val="bg1"/>
                  </a:solidFill>
                </a:ln>
                <a:noFill/>
                <a:latin typeface="Novecento wide Bold" panose="00000805000000000000" pitchFamily="50" charset="0"/>
                <a:ea typeface="思源黑体 Medium" panose="020B0600000000000000" pitchFamily="34" charset="-122"/>
              </a:rPr>
              <a:t>Thanks for listening</a:t>
            </a:r>
            <a:endParaRPr lang="zh-CN" altLang="en-US" sz="2000" b="1" dirty="0">
              <a:ln>
                <a:solidFill>
                  <a:schemeClr val="bg1"/>
                </a:solidFill>
              </a:ln>
              <a:noFill/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6680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9C513884-73F1-4547-88FC-3ECA91399A56}"/>
              </a:ext>
            </a:extLst>
          </p:cNvPr>
          <p:cNvSpPr/>
          <p:nvPr/>
        </p:nvSpPr>
        <p:spPr>
          <a:xfrm>
            <a:off x="5043611" y="1783262"/>
            <a:ext cx="5392402" cy="5392401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6B399000-0D26-4240-B558-FE016C9B219B}"/>
              </a:ext>
            </a:extLst>
          </p:cNvPr>
          <p:cNvSpPr/>
          <p:nvPr/>
        </p:nvSpPr>
        <p:spPr>
          <a:xfrm>
            <a:off x="-1189667" y="-250994"/>
            <a:ext cx="7487735" cy="7487734"/>
          </a:xfrm>
          <a:prstGeom prst="ellipse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ED5F8B8C-A732-4A1D-8149-F19C3E21B79C}"/>
              </a:ext>
            </a:extLst>
          </p:cNvPr>
          <p:cNvSpPr/>
          <p:nvPr/>
        </p:nvSpPr>
        <p:spPr>
          <a:xfrm>
            <a:off x="-3838129" y="3282279"/>
            <a:ext cx="6810228" cy="6810226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CFAAE20-D8F0-4F87-AC37-8502B4394D2B}"/>
              </a:ext>
            </a:extLst>
          </p:cNvPr>
          <p:cNvSpPr/>
          <p:nvPr/>
        </p:nvSpPr>
        <p:spPr>
          <a:xfrm>
            <a:off x="852556" y="580926"/>
            <a:ext cx="7487735" cy="7487734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49FC3660-DA7F-4555-96F4-E35E6A6E35DE}"/>
              </a:ext>
            </a:extLst>
          </p:cNvPr>
          <p:cNvSpPr/>
          <p:nvPr/>
        </p:nvSpPr>
        <p:spPr>
          <a:xfrm>
            <a:off x="785488" y="1791863"/>
            <a:ext cx="3468634" cy="3468634"/>
          </a:xfrm>
          <a:prstGeom prst="ellipse">
            <a:avLst/>
          </a:prstGeom>
          <a:noFill/>
          <a:ln w="44450">
            <a:solidFill>
              <a:srgbClr val="3843B3">
                <a:alpha val="2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CA345C6-14D6-40CB-9563-332AAEAE8839}"/>
              </a:ext>
            </a:extLst>
          </p:cNvPr>
          <p:cNvSpPr/>
          <p:nvPr/>
        </p:nvSpPr>
        <p:spPr>
          <a:xfrm>
            <a:off x="878743" y="1885118"/>
            <a:ext cx="3282124" cy="3282124"/>
          </a:xfrm>
          <a:prstGeom prst="ellipse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35D8A63-15B0-44CB-A213-510EBC49B2EE}"/>
              </a:ext>
            </a:extLst>
          </p:cNvPr>
          <p:cNvSpPr/>
          <p:nvPr/>
        </p:nvSpPr>
        <p:spPr>
          <a:xfrm>
            <a:off x="6356392" y="1768181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5040417-6215-474A-8113-CD7BD7D8CB7B}"/>
              </a:ext>
            </a:extLst>
          </p:cNvPr>
          <p:cNvSpPr/>
          <p:nvPr/>
        </p:nvSpPr>
        <p:spPr>
          <a:xfrm>
            <a:off x="6639804" y="2831204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419B616-CE46-4B64-88A7-A37DE6EA12BC}"/>
              </a:ext>
            </a:extLst>
          </p:cNvPr>
          <p:cNvSpPr/>
          <p:nvPr/>
        </p:nvSpPr>
        <p:spPr>
          <a:xfrm>
            <a:off x="6621523" y="3912916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0CE6A3C-8AA6-4135-BB3B-FC8E9C518325}"/>
              </a:ext>
            </a:extLst>
          </p:cNvPr>
          <p:cNvGrpSpPr/>
          <p:nvPr/>
        </p:nvGrpSpPr>
        <p:grpSpPr>
          <a:xfrm>
            <a:off x="5555115" y="1649192"/>
            <a:ext cx="619822" cy="634301"/>
            <a:chOff x="5305305" y="963203"/>
            <a:chExt cx="619822" cy="634301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2C9A6FFD-69C7-497E-85D7-054768B4E87E}"/>
                </a:ext>
              </a:extLst>
            </p:cNvPr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7842A79-EBA3-486B-8619-BA194163FDAD}"/>
                </a:ext>
              </a:extLst>
            </p:cNvPr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BB9728AA-342A-4687-935B-84AF07F9531D}"/>
              </a:ext>
            </a:extLst>
          </p:cNvPr>
          <p:cNvGrpSpPr/>
          <p:nvPr/>
        </p:nvGrpSpPr>
        <p:grpSpPr>
          <a:xfrm>
            <a:off x="5814952" y="2724517"/>
            <a:ext cx="619822" cy="634301"/>
            <a:chOff x="5305305" y="963203"/>
            <a:chExt cx="619822" cy="634301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6AADD300-945F-4232-AA2A-3C1E081B9A49}"/>
                </a:ext>
              </a:extLst>
            </p:cNvPr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1906CFB8-0AA2-42BF-9A99-3A980A5EAC0C}"/>
                </a:ext>
              </a:extLst>
            </p:cNvPr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FB679C73-1D02-472F-8905-A22E1608E82B}"/>
              </a:ext>
            </a:extLst>
          </p:cNvPr>
          <p:cNvGrpSpPr/>
          <p:nvPr/>
        </p:nvGrpSpPr>
        <p:grpSpPr>
          <a:xfrm>
            <a:off x="5786089" y="3843236"/>
            <a:ext cx="619822" cy="633074"/>
            <a:chOff x="5305305" y="964430"/>
            <a:chExt cx="619822" cy="633074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2FD56C2D-ADA4-4BB4-805C-DB795548035E}"/>
                </a:ext>
              </a:extLst>
            </p:cNvPr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0EE06559-56DD-4AE7-82C8-0514802061A8}"/>
                </a:ext>
              </a:extLst>
            </p:cNvPr>
            <p:cNvSpPr txBox="1"/>
            <p:nvPr/>
          </p:nvSpPr>
          <p:spPr>
            <a:xfrm>
              <a:off x="5423183" y="964430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35B43D91-7C26-4E76-9D3D-F60F5B7077A4}"/>
              </a:ext>
            </a:extLst>
          </p:cNvPr>
          <p:cNvSpPr txBox="1"/>
          <p:nvPr/>
        </p:nvSpPr>
        <p:spPr>
          <a:xfrm>
            <a:off x="1029825" y="3013500"/>
            <a:ext cx="2979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答辩目录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1D8F7F61-2CD2-4092-86E9-04056A040BEA}"/>
              </a:ext>
            </a:extLst>
          </p:cNvPr>
          <p:cNvSpPr txBox="1"/>
          <p:nvPr/>
        </p:nvSpPr>
        <p:spPr>
          <a:xfrm>
            <a:off x="6271792" y="1743185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209E4ACF-A1E2-4269-952A-425FD811DDB1}"/>
              </a:ext>
            </a:extLst>
          </p:cNvPr>
          <p:cNvSpPr txBox="1"/>
          <p:nvPr/>
        </p:nvSpPr>
        <p:spPr>
          <a:xfrm>
            <a:off x="6627016" y="2805771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  <a:endParaRPr lang="en-US" altLang="zh-CN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0F3E856-E00F-4731-B9BA-1D000EE14DC7}"/>
              </a:ext>
            </a:extLst>
          </p:cNvPr>
          <p:cNvSpPr txBox="1"/>
          <p:nvPr/>
        </p:nvSpPr>
        <p:spPr>
          <a:xfrm>
            <a:off x="6608736" y="3899032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pic>
        <p:nvPicPr>
          <p:cNvPr id="47" name="图形 46">
            <a:extLst>
              <a:ext uri="{FF2B5EF4-FFF2-40B4-BE49-F238E27FC236}">
                <a16:creationId xmlns:a16="http://schemas.microsoft.com/office/drawing/2014/main" id="{51F99899-39A8-470D-82EA-6A5DDB6249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95832" y="2323777"/>
            <a:ext cx="2197822" cy="2267595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7A7CAB0-467B-4845-ADDD-6172A0C97C29}"/>
              </a:ext>
            </a:extLst>
          </p:cNvPr>
          <p:cNvSpPr txBox="1"/>
          <p:nvPr/>
        </p:nvSpPr>
        <p:spPr>
          <a:xfrm>
            <a:off x="1079850" y="3707176"/>
            <a:ext cx="2944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n>
                  <a:solidFill>
                    <a:schemeClr val="bg1"/>
                  </a:solidFill>
                </a:ln>
                <a:noFill/>
                <a:latin typeface="Novecento wide Bold" panose="00000805000000000000" pitchFamily="50" charset="0"/>
                <a:ea typeface="思源黑体 Medium" panose="020B0600000000000000" pitchFamily="34" charset="-122"/>
              </a:rPr>
              <a:t>Directory</a:t>
            </a:r>
            <a:endParaRPr lang="zh-CN" altLang="en-US" sz="2000" dirty="0">
              <a:ln>
                <a:solidFill>
                  <a:schemeClr val="bg1"/>
                </a:solidFill>
              </a:ln>
              <a:noFill/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C1FF935-C2AC-457B-B9C0-2A44FCCFA601}"/>
              </a:ext>
            </a:extLst>
          </p:cNvPr>
          <p:cNvSpPr/>
          <p:nvPr/>
        </p:nvSpPr>
        <p:spPr>
          <a:xfrm>
            <a:off x="6286760" y="4875167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2F80F2BA-54DB-4929-B992-B4320D029431}"/>
              </a:ext>
            </a:extLst>
          </p:cNvPr>
          <p:cNvGrpSpPr/>
          <p:nvPr/>
        </p:nvGrpSpPr>
        <p:grpSpPr>
          <a:xfrm>
            <a:off x="5451326" y="4805019"/>
            <a:ext cx="619822" cy="633542"/>
            <a:chOff x="5305305" y="963962"/>
            <a:chExt cx="619822" cy="633542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CA3B69B4-189E-4530-AFA1-4032975E46E4}"/>
                </a:ext>
              </a:extLst>
            </p:cNvPr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7284B29-F21C-4CC6-BF25-A2CD9569CDFA}"/>
                </a:ext>
              </a:extLst>
            </p:cNvPr>
            <p:cNvSpPr txBox="1"/>
            <p:nvPr/>
          </p:nvSpPr>
          <p:spPr>
            <a:xfrm>
              <a:off x="5360810" y="963962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sp>
        <p:nvSpPr>
          <p:cNvPr id="38" name="文本框 37">
            <a:extLst>
              <a:ext uri="{FF2B5EF4-FFF2-40B4-BE49-F238E27FC236}">
                <a16:creationId xmlns:a16="http://schemas.microsoft.com/office/drawing/2014/main" id="{0B8C17DF-AA8E-41BC-81B4-7B1ED012BE78}"/>
              </a:ext>
            </a:extLst>
          </p:cNvPr>
          <p:cNvSpPr txBox="1"/>
          <p:nvPr/>
        </p:nvSpPr>
        <p:spPr>
          <a:xfrm>
            <a:off x="6384811" y="4887778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</p:spTree>
    <p:extLst>
      <p:ext uri="{BB962C8B-B14F-4D97-AF65-F5344CB8AC3E}">
        <p14:creationId xmlns:p14="http://schemas.microsoft.com/office/powerpoint/2010/main" val="496080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26C6713A-7AC1-4D39-A287-C2E49138197F}"/>
              </a:ext>
            </a:extLst>
          </p:cNvPr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E17AB704-56D2-4A32-941E-C68D2C8199D2}"/>
                </a:ext>
              </a:extLst>
            </p:cNvPr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D3C002F-A751-49CC-A28D-1E1380C5740D}"/>
                </a:ext>
              </a:extLst>
            </p:cNvPr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2DACA3C5-26C6-4E83-A796-E1EDB03A3DD8}"/>
                </a:ext>
              </a:extLst>
            </p:cNvPr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E190359F-35F8-423A-A903-15BCDCB36503}"/>
                </a:ext>
              </a:extLst>
            </p:cNvPr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880C6CCD-90C4-4380-A3B3-75836FC18966}"/>
              </a:ext>
            </a:extLst>
          </p:cNvPr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5DB54B6B-5784-4357-B2FD-A446E508696A}"/>
              </a:ext>
            </a:extLst>
          </p:cNvPr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54F3B87-8903-4FEA-9157-21319B9EDE77}"/>
              </a:ext>
            </a:extLst>
          </p:cNvPr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884344A-227D-4A79-890E-6E89B37D4753}"/>
              </a:ext>
            </a:extLst>
          </p:cNvPr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1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>
            <a:extLst>
              <a:ext uri="{FF2B5EF4-FFF2-40B4-BE49-F238E27FC236}">
                <a16:creationId xmlns:a16="http://schemas.microsoft.com/office/drawing/2014/main" id="{10212B48-ABD1-4D5B-95DE-CE25FD73D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09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E6E998-EE6C-47CD-BCE8-8475FA4366EA}"/>
              </a:ext>
            </a:extLst>
          </p:cNvPr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A5B233-E157-4FDA-8A18-12B9A3EF6AE8}"/>
              </a:ext>
            </a:extLst>
          </p:cNvPr>
          <p:cNvSpPr txBox="1"/>
          <p:nvPr/>
        </p:nvSpPr>
        <p:spPr>
          <a:xfrm>
            <a:off x="1388909" y="509861"/>
            <a:ext cx="3544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r>
              <a:rPr lang="en-US" altLang="zh-CN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----</a:t>
            </a:r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打印机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7375C23-E8C2-463F-85AA-6C2990B3E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026480C1-9805-45D8-AF4C-D85340C0FD43}"/>
              </a:ext>
            </a:extLst>
          </p:cNvPr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206158-DF7B-4715-9D35-EED15C62A64D}"/>
              </a:ext>
            </a:extLst>
          </p:cNvPr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8761C5-C3E5-48FD-9297-C7CE14A1FE79}"/>
              </a:ext>
            </a:extLst>
          </p:cNvPr>
          <p:cNvSpPr txBox="1"/>
          <p:nvPr/>
        </p:nvSpPr>
        <p:spPr>
          <a:xfrm>
            <a:off x="10152184" y="252274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75D0CA-4431-4528-AF82-1AA4696E8E8B}"/>
              </a:ext>
            </a:extLst>
          </p:cNvPr>
          <p:cNvSpPr txBox="1"/>
          <p:nvPr/>
        </p:nvSpPr>
        <p:spPr>
          <a:xfrm>
            <a:off x="10152184" y="3044014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DF9AC0-A883-4B1E-B9D8-8FD4B7760045}"/>
              </a:ext>
            </a:extLst>
          </p:cNvPr>
          <p:cNvSpPr txBox="1"/>
          <p:nvPr/>
        </p:nvSpPr>
        <p:spPr>
          <a:xfrm>
            <a:off x="10173628" y="355184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28708C0-26B8-222B-6EE9-CDBD447E06FF}"/>
              </a:ext>
            </a:extLst>
          </p:cNvPr>
          <p:cNvSpPr txBox="1"/>
          <p:nvPr/>
        </p:nvSpPr>
        <p:spPr>
          <a:xfrm>
            <a:off x="474774" y="3176812"/>
            <a:ext cx="88793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/>
              <a:t>个人项目分析理解</a:t>
            </a:r>
            <a:r>
              <a:rPr lang="en-US" altLang="zh-CN" dirty="0"/>
              <a:t>: </a:t>
            </a:r>
            <a:r>
              <a:rPr lang="zh-CN" altLang="en-US" dirty="0"/>
              <a:t>相比后两个题目更加注重后台部分的设计。整个项目只是一个</a:t>
            </a:r>
            <a:r>
              <a:rPr lang="en-US" altLang="zh-CN" b="1" dirty="0"/>
              <a:t>"</a:t>
            </a:r>
            <a:r>
              <a:rPr lang="zh-CN" altLang="en-US" b="1" dirty="0"/>
              <a:t>查看系统</a:t>
            </a:r>
            <a:r>
              <a:rPr lang="en-US" altLang="zh-CN" b="1" dirty="0"/>
              <a:t>"</a:t>
            </a:r>
            <a:r>
              <a:rPr lang="zh-CN" altLang="en-US" dirty="0"/>
              <a:t>，需要程序读取的信息已经由写好的程序给出</a:t>
            </a:r>
            <a:r>
              <a:rPr lang="en-US" altLang="zh-CN" dirty="0"/>
              <a:t>(</a:t>
            </a:r>
            <a:r>
              <a:rPr lang="zh-CN" altLang="en-US" dirty="0"/>
              <a:t>或者说已经由机器产生</a:t>
            </a:r>
            <a:r>
              <a:rPr lang="en-US" altLang="zh-CN" dirty="0"/>
              <a:t>,</a:t>
            </a:r>
            <a:r>
              <a:rPr lang="zh-CN" altLang="en-US" dirty="0"/>
              <a:t>我们需要做的只是读取并显示到网页上</a:t>
            </a:r>
            <a:r>
              <a:rPr lang="en-US" altLang="zh-CN" dirty="0"/>
              <a:t>)</a:t>
            </a:r>
            <a:r>
              <a:rPr lang="zh-CN" altLang="en-US" dirty="0"/>
              <a:t>。产生数据的</a:t>
            </a:r>
            <a:r>
              <a:rPr lang="zh-CN" altLang="en-US" b="1" dirty="0"/>
              <a:t>规律</a:t>
            </a:r>
            <a:r>
              <a:rPr lang="zh-CN" altLang="en-US" dirty="0"/>
              <a:t>为</a:t>
            </a:r>
            <a:r>
              <a:rPr lang="en-US" altLang="zh-CN" dirty="0"/>
              <a:t>:</a:t>
            </a:r>
            <a:r>
              <a:rPr lang="zh-CN" altLang="en-US" b="1" dirty="0"/>
              <a:t>每秒</a:t>
            </a:r>
            <a:r>
              <a:rPr lang="zh-CN" altLang="en-US" dirty="0"/>
              <a:t>输出信息一条到</a:t>
            </a:r>
            <a:r>
              <a:rPr lang="en-US" altLang="zh-CN" b="1" dirty="0"/>
              <a:t>txt</a:t>
            </a:r>
            <a:r>
              <a:rPr lang="zh-CN" altLang="en-US" b="1" dirty="0"/>
              <a:t>文件</a:t>
            </a:r>
            <a:r>
              <a:rPr lang="zh-CN" altLang="en-US" dirty="0"/>
              <a:t>。简单来说就是要实现读取新增信息并解析，再执行录入</a:t>
            </a:r>
            <a:r>
              <a:rPr lang="en-US" altLang="zh-CN" dirty="0"/>
              <a:t>MySQL</a:t>
            </a:r>
            <a:r>
              <a:rPr lang="zh-CN" altLang="en-US" dirty="0"/>
              <a:t>数据库和响应前端请求等等功能。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86602E3-1D07-508E-2523-FB6A31844021}"/>
              </a:ext>
            </a:extLst>
          </p:cNvPr>
          <p:cNvSpPr txBox="1"/>
          <p:nvPr/>
        </p:nvSpPr>
        <p:spPr>
          <a:xfrm>
            <a:off x="493294" y="1335505"/>
            <a:ext cx="8842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i="1" dirty="0"/>
              <a:t>项目需求梗概</a:t>
            </a:r>
            <a:r>
              <a:rPr lang="en-US" altLang="zh-CN" b="1" i="1" dirty="0"/>
              <a:t>: </a:t>
            </a:r>
            <a:r>
              <a:rPr lang="zh-CN" altLang="en-US" sz="1800" b="0" i="0" u="none" strike="noStrike" baseline="0" dirty="0">
                <a:solidFill>
                  <a:srgbClr val="333333"/>
                </a:solidFill>
                <a:latin typeface="MicrosoftYaHei"/>
              </a:rPr>
              <a:t>有一个企业有非常多的</a:t>
            </a:r>
            <a:r>
              <a:rPr lang="en-US" altLang="zh-CN" sz="1800" b="0" i="0" u="none" strike="noStrike" baseline="0" dirty="0">
                <a:solidFill>
                  <a:srgbClr val="333333"/>
                </a:solidFill>
                <a:latin typeface="OpenSans-Regular"/>
              </a:rPr>
              <a:t>3D</a:t>
            </a:r>
            <a:r>
              <a:rPr lang="zh-CN" altLang="en-US" sz="1800" b="0" i="0" u="none" strike="noStrike" baseline="0" dirty="0">
                <a:solidFill>
                  <a:srgbClr val="333333"/>
                </a:solidFill>
                <a:latin typeface="MicrosoftYaHei"/>
              </a:rPr>
              <a:t>打印机，它们会源源不断的产生</a:t>
            </a:r>
            <a:r>
              <a:rPr lang="zh-CN" altLang="en-US" sz="1800" b="1" i="0" u="none" strike="noStrike" baseline="0" dirty="0">
                <a:solidFill>
                  <a:srgbClr val="333333"/>
                </a:solidFill>
                <a:latin typeface="MicrosoftYaHei-Bold"/>
              </a:rPr>
              <a:t>设备信息</a:t>
            </a:r>
            <a:r>
              <a:rPr lang="zh-CN" altLang="en-US" sz="1800" b="0" i="0" u="none" strike="noStrike" baseline="0" dirty="0">
                <a:solidFill>
                  <a:srgbClr val="333333"/>
                </a:solidFill>
                <a:latin typeface="MicrosoftYaHei"/>
              </a:rPr>
              <a:t>并写入</a:t>
            </a:r>
            <a:r>
              <a:rPr lang="en-US" altLang="zh-CN" sz="1800" b="1" i="0" u="none" strike="noStrike" baseline="0" dirty="0">
                <a:solidFill>
                  <a:srgbClr val="333333"/>
                </a:solidFill>
                <a:latin typeface="OpenSans-Bold"/>
              </a:rPr>
              <a:t>txt</a:t>
            </a:r>
            <a:r>
              <a:rPr lang="zh-CN" altLang="en-US" sz="1800" b="0" i="0" u="none" strike="noStrike" baseline="0" dirty="0">
                <a:solidFill>
                  <a:srgbClr val="333333"/>
                </a:solidFill>
                <a:latin typeface="MicrosoftYaHei"/>
              </a:rPr>
              <a:t>文件中，为了便于</a:t>
            </a:r>
            <a:r>
              <a:rPr lang="zh-CN" altLang="en-US" sz="1800" b="1" i="0" u="none" strike="noStrike" baseline="0" dirty="0">
                <a:solidFill>
                  <a:srgbClr val="333333"/>
                </a:solidFill>
                <a:latin typeface="MicrosoftYaHei-Bold"/>
              </a:rPr>
              <a:t>管理</a:t>
            </a:r>
            <a:r>
              <a:rPr lang="zh-CN" altLang="en-US" sz="1800" b="0" i="0" u="none" strike="noStrike" baseline="0" dirty="0">
                <a:solidFill>
                  <a:srgbClr val="333333"/>
                </a:solidFill>
                <a:latin typeface="MicrosoftYaHei"/>
              </a:rPr>
              <a:t>与</a:t>
            </a:r>
            <a:r>
              <a:rPr lang="zh-CN" altLang="en-US" sz="1800" b="1" i="0" u="none" strike="noStrike" baseline="0" dirty="0">
                <a:solidFill>
                  <a:srgbClr val="333333"/>
                </a:solidFill>
                <a:latin typeface="MicrosoftYaHei-Bold"/>
              </a:rPr>
              <a:t>实时监控</a:t>
            </a:r>
            <a:r>
              <a:rPr lang="zh-CN" altLang="en-US" sz="1800" b="0" i="0" u="none" strike="noStrike" baseline="0" dirty="0">
                <a:solidFill>
                  <a:srgbClr val="333333"/>
                </a:solidFill>
                <a:latin typeface="MicrosoftYaHei"/>
              </a:rPr>
              <a:t>设备的运行状态，需要设计一个系统，读取</a:t>
            </a:r>
            <a:r>
              <a:rPr lang="en-US" altLang="zh-CN" sz="1800" b="0" i="0" u="none" strike="noStrike" baseline="0" dirty="0">
                <a:solidFill>
                  <a:srgbClr val="333333"/>
                </a:solidFill>
                <a:latin typeface="OpenSans-Regular"/>
              </a:rPr>
              <a:t>txt</a:t>
            </a:r>
            <a:r>
              <a:rPr lang="zh-CN" altLang="en-US" sz="1800" b="0" i="0" u="none" strike="noStrike" baseline="0" dirty="0">
                <a:solidFill>
                  <a:srgbClr val="333333"/>
                </a:solidFill>
                <a:latin typeface="MicrosoftYaHei"/>
              </a:rPr>
              <a:t>文件中的消息，并实时展示给前端，以供管理人员时刻观察设备状态，并能提供一个</a:t>
            </a:r>
            <a:r>
              <a:rPr lang="zh-CN" altLang="en-US" sz="1800" b="1" i="0" u="none" strike="noStrike" baseline="0" dirty="0">
                <a:solidFill>
                  <a:srgbClr val="333333"/>
                </a:solidFill>
                <a:latin typeface="MicrosoftYaHei-Bold"/>
              </a:rPr>
              <a:t>实时预警</a:t>
            </a:r>
            <a:r>
              <a:rPr lang="zh-CN" altLang="en-US" sz="1800" b="0" i="0" u="none" strike="noStrike" baseline="0" dirty="0">
                <a:solidFill>
                  <a:srgbClr val="333333"/>
                </a:solidFill>
                <a:latin typeface="MicrosoftYaHei"/>
              </a:rPr>
              <a:t>效果。</a:t>
            </a:r>
            <a:endParaRPr lang="zh-CN" altLang="en-US" b="1" i="1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02EEB6A-64D6-91BE-4BBD-EDB9F8415C5D}"/>
              </a:ext>
            </a:extLst>
          </p:cNvPr>
          <p:cNvSpPr txBox="1"/>
          <p:nvPr/>
        </p:nvSpPr>
        <p:spPr>
          <a:xfrm>
            <a:off x="493294" y="5077326"/>
            <a:ext cx="8686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后台代码可以初步分为分为</a:t>
            </a:r>
            <a:r>
              <a:rPr lang="en-US" altLang="zh-CN" dirty="0"/>
              <a:t>: </a:t>
            </a:r>
            <a:r>
              <a:rPr lang="zh-CN" altLang="en-US" dirty="0"/>
              <a:t>用户模块、数据</a:t>
            </a:r>
            <a:r>
              <a:rPr lang="en-US" altLang="zh-CN" dirty="0"/>
              <a:t>IO</a:t>
            </a:r>
            <a:r>
              <a:rPr lang="zh-CN" altLang="en-US" dirty="0"/>
              <a:t>模块、打印机模块三个部分</a:t>
            </a:r>
          </a:p>
        </p:txBody>
      </p:sp>
    </p:spTree>
    <p:extLst>
      <p:ext uri="{BB962C8B-B14F-4D97-AF65-F5344CB8AC3E}">
        <p14:creationId xmlns:p14="http://schemas.microsoft.com/office/powerpoint/2010/main" val="2821700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26C6713A-7AC1-4D39-A287-C2E49138197F}"/>
              </a:ext>
            </a:extLst>
          </p:cNvPr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E17AB704-56D2-4A32-941E-C68D2C8199D2}"/>
                </a:ext>
              </a:extLst>
            </p:cNvPr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D3C002F-A751-49CC-A28D-1E1380C5740D}"/>
                </a:ext>
              </a:extLst>
            </p:cNvPr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2DACA3C5-26C6-4E83-A796-E1EDB03A3DD8}"/>
                </a:ext>
              </a:extLst>
            </p:cNvPr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E190359F-35F8-423A-A903-15BCDCB36503}"/>
                </a:ext>
              </a:extLst>
            </p:cNvPr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880C6CCD-90C4-4380-A3B3-75836FC18966}"/>
              </a:ext>
            </a:extLst>
          </p:cNvPr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5DB54B6B-5784-4357-B2FD-A446E508696A}"/>
              </a:ext>
            </a:extLst>
          </p:cNvPr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54F3B87-8903-4FEA-9157-21319B9EDE77}"/>
              </a:ext>
            </a:extLst>
          </p:cNvPr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884344A-227D-4A79-890E-6E89B37D4753}"/>
              </a:ext>
            </a:extLst>
          </p:cNvPr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2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>
            <a:extLst>
              <a:ext uri="{FF2B5EF4-FFF2-40B4-BE49-F238E27FC236}">
                <a16:creationId xmlns:a16="http://schemas.microsoft.com/office/drawing/2014/main" id="{10212B48-ABD1-4D5B-95DE-CE25FD73D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27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E6E998-EE6C-47CD-BCE8-8475FA4366EA}"/>
              </a:ext>
            </a:extLst>
          </p:cNvPr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A5B233-E157-4FDA-8A18-12B9A3EF6AE8}"/>
              </a:ext>
            </a:extLst>
          </p:cNvPr>
          <p:cNvSpPr txBox="1"/>
          <p:nvPr/>
        </p:nvSpPr>
        <p:spPr>
          <a:xfrm>
            <a:off x="1425005" y="516412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7375C23-E8C2-463F-85AA-6C2990B3E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026480C1-9805-45D8-AF4C-D85340C0FD43}"/>
              </a:ext>
            </a:extLst>
          </p:cNvPr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206158-DF7B-4715-9D35-EED15C62A64D}"/>
              </a:ext>
            </a:extLst>
          </p:cNvPr>
          <p:cNvSpPr txBox="1"/>
          <p:nvPr/>
        </p:nvSpPr>
        <p:spPr>
          <a:xfrm>
            <a:off x="10152185" y="23152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8761C5-C3E5-48FD-9297-C7CE14A1FE79}"/>
              </a:ext>
            </a:extLst>
          </p:cNvPr>
          <p:cNvSpPr txBox="1"/>
          <p:nvPr/>
        </p:nvSpPr>
        <p:spPr>
          <a:xfrm>
            <a:off x="10152185" y="2806344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75D0CA-4431-4528-AF82-1AA4696E8E8B}"/>
              </a:ext>
            </a:extLst>
          </p:cNvPr>
          <p:cNvSpPr txBox="1"/>
          <p:nvPr/>
        </p:nvSpPr>
        <p:spPr>
          <a:xfrm>
            <a:off x="10180888" y="326800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DF9AC0-A883-4B1E-B9D8-8FD4B7760045}"/>
              </a:ext>
            </a:extLst>
          </p:cNvPr>
          <p:cNvSpPr txBox="1"/>
          <p:nvPr/>
        </p:nvSpPr>
        <p:spPr>
          <a:xfrm>
            <a:off x="10167243" y="3729674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C5BFB97-1812-89C2-289B-929A14035B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28" y="1220918"/>
            <a:ext cx="6456858" cy="512067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C502FDB-95F3-A414-B2D5-C13947DF0174}"/>
              </a:ext>
            </a:extLst>
          </p:cNvPr>
          <p:cNvSpPr txBox="1"/>
          <p:nvPr/>
        </p:nvSpPr>
        <p:spPr>
          <a:xfrm>
            <a:off x="7014411" y="1220918"/>
            <a:ext cx="269653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</a:t>
            </a:r>
            <a:r>
              <a:rPr lang="zh-CN" altLang="en-US" dirty="0"/>
              <a:t>最终我的项目结构如下</a:t>
            </a:r>
            <a:r>
              <a:rPr lang="en-US" altLang="zh-CN" dirty="0"/>
              <a:t>: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  在代码底层利用</a:t>
            </a:r>
            <a:r>
              <a:rPr lang="zh-CN" altLang="en-US" b="1" dirty="0"/>
              <a:t>多线程</a:t>
            </a:r>
            <a:r>
              <a:rPr lang="zh-CN" altLang="en-US" dirty="0"/>
              <a:t>和</a:t>
            </a:r>
            <a:r>
              <a:rPr lang="en-US" altLang="zh-CN" b="1" dirty="0"/>
              <a:t>http</a:t>
            </a:r>
            <a:r>
              <a:rPr lang="zh-CN" altLang="en-US" b="1" dirty="0"/>
              <a:t>请求</a:t>
            </a:r>
            <a:r>
              <a:rPr lang="zh-CN" altLang="en-US" dirty="0"/>
              <a:t>模拟多个打印机向一台服务器同时发送数据的实际情况。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新建若干个线程</a:t>
            </a:r>
            <a:r>
              <a:rPr lang="en-US" altLang="zh-CN" dirty="0"/>
              <a:t>, </a:t>
            </a:r>
            <a:r>
              <a:rPr lang="zh-CN" altLang="en-US" dirty="0"/>
              <a:t>每个中都会新建一个</a:t>
            </a:r>
            <a:r>
              <a:rPr lang="zh-CN" altLang="en-US" b="1" dirty="0"/>
              <a:t>监听类对象，</a:t>
            </a:r>
            <a:r>
              <a:rPr lang="zh-CN" altLang="en-US" dirty="0"/>
              <a:t>这个对象会对</a:t>
            </a:r>
            <a:r>
              <a:rPr lang="en-US" altLang="zh-CN" dirty="0"/>
              <a:t>txt</a:t>
            </a:r>
            <a:r>
              <a:rPr lang="zh-CN" altLang="en-US" dirty="0"/>
              <a:t>文件的更改进行监听</a:t>
            </a:r>
            <a:r>
              <a:rPr lang="en-US" altLang="zh-CN" dirty="0"/>
              <a:t>, </a:t>
            </a:r>
            <a:r>
              <a:rPr lang="zh-CN" altLang="en-US" dirty="0"/>
              <a:t>并通过</a:t>
            </a:r>
            <a:r>
              <a:rPr lang="en-US" altLang="zh-CN" dirty="0"/>
              <a:t>http</a:t>
            </a:r>
            <a:r>
              <a:rPr lang="zh-CN" altLang="en-US" dirty="0"/>
              <a:t>请求发送到服务器</a:t>
            </a:r>
            <a:r>
              <a:rPr lang="en-US" altLang="zh-CN" dirty="0"/>
              <a:t>, </a:t>
            </a:r>
            <a:r>
              <a:rPr lang="zh-CN" altLang="en-US" dirty="0"/>
              <a:t>由服务器代码进行统一处理。</a:t>
            </a:r>
            <a:endParaRPr lang="en-US" altLang="zh-CN" dirty="0"/>
          </a:p>
          <a:p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630237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E6E998-EE6C-47CD-BCE8-8475FA4366EA}"/>
              </a:ext>
            </a:extLst>
          </p:cNvPr>
          <p:cNvSpPr/>
          <p:nvPr/>
        </p:nvSpPr>
        <p:spPr>
          <a:xfrm>
            <a:off x="10018126" y="0"/>
            <a:ext cx="217387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A5B233-E157-4FDA-8A18-12B9A3EF6AE8}"/>
              </a:ext>
            </a:extLst>
          </p:cNvPr>
          <p:cNvSpPr txBox="1"/>
          <p:nvPr/>
        </p:nvSpPr>
        <p:spPr>
          <a:xfrm>
            <a:off x="677780" y="10595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7375C23-E8C2-463F-85AA-6C2990B3E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026480C1-9805-45D8-AF4C-D85340C0FD43}"/>
              </a:ext>
            </a:extLst>
          </p:cNvPr>
          <p:cNvSpPr/>
          <p:nvPr/>
        </p:nvSpPr>
        <p:spPr>
          <a:xfrm>
            <a:off x="350481" y="173135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206158-DF7B-4715-9D35-EED15C62A64D}"/>
              </a:ext>
            </a:extLst>
          </p:cNvPr>
          <p:cNvSpPr txBox="1"/>
          <p:nvPr/>
        </p:nvSpPr>
        <p:spPr>
          <a:xfrm>
            <a:off x="10152185" y="225355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8761C5-C3E5-48FD-9297-C7CE14A1FE79}"/>
              </a:ext>
            </a:extLst>
          </p:cNvPr>
          <p:cNvSpPr txBox="1"/>
          <p:nvPr/>
        </p:nvSpPr>
        <p:spPr>
          <a:xfrm>
            <a:off x="10152185" y="2806344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75D0CA-4431-4528-AF82-1AA4696E8E8B}"/>
              </a:ext>
            </a:extLst>
          </p:cNvPr>
          <p:cNvSpPr txBox="1"/>
          <p:nvPr/>
        </p:nvSpPr>
        <p:spPr>
          <a:xfrm>
            <a:off x="10173628" y="338721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DF9AC0-A883-4B1E-B9D8-8FD4B7760045}"/>
              </a:ext>
            </a:extLst>
          </p:cNvPr>
          <p:cNvSpPr txBox="1"/>
          <p:nvPr/>
        </p:nvSpPr>
        <p:spPr>
          <a:xfrm>
            <a:off x="10173628" y="3968076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C502FDB-95F3-A414-B2D5-C13947DF0174}"/>
              </a:ext>
            </a:extLst>
          </p:cNvPr>
          <p:cNvSpPr txBox="1"/>
          <p:nvPr/>
        </p:nvSpPr>
        <p:spPr>
          <a:xfrm>
            <a:off x="7423360" y="598142"/>
            <a:ext cx="269653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</a:t>
            </a:r>
            <a:r>
              <a:rPr lang="zh-CN" altLang="en-US" dirty="0"/>
              <a:t>而在前端</a:t>
            </a:r>
            <a:r>
              <a:rPr lang="en-US" altLang="zh-CN" dirty="0"/>
              <a:t>,</a:t>
            </a:r>
            <a:r>
              <a:rPr lang="zh-CN" altLang="en-US" dirty="0"/>
              <a:t>用户分为企业用户，普通用户，管理员三种。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   企业用户经过注册登陆后</a:t>
            </a:r>
            <a:r>
              <a:rPr lang="en-US" altLang="zh-CN" dirty="0"/>
              <a:t>,</a:t>
            </a:r>
            <a:r>
              <a:rPr lang="zh-CN" altLang="en-US" dirty="0"/>
              <a:t>就可以查看自己有权限访问的打印机信息。而普通用户还需进一步输入</a:t>
            </a:r>
            <a:r>
              <a:rPr lang="zh-CN" altLang="en-US" b="1" dirty="0"/>
              <a:t>企业账户名</a:t>
            </a:r>
            <a:r>
              <a:rPr lang="zh-CN" altLang="en-US" dirty="0"/>
              <a:t>和</a:t>
            </a:r>
            <a:r>
              <a:rPr lang="zh-CN" altLang="en-US" b="1" dirty="0"/>
              <a:t>绑定邀请码</a:t>
            </a:r>
            <a:r>
              <a:rPr lang="zh-CN" altLang="en-US" dirty="0"/>
              <a:t>绑定</a:t>
            </a:r>
            <a:endParaRPr lang="en-US" altLang="zh-CN" dirty="0"/>
          </a:p>
          <a:p>
            <a:r>
              <a:rPr lang="en-US" altLang="zh-CN" b="1" dirty="0"/>
              <a:t>	</a:t>
            </a:r>
          </a:p>
          <a:p>
            <a:r>
              <a:rPr lang="en-US" altLang="zh-CN" b="1" dirty="0"/>
              <a:t>  </a:t>
            </a:r>
            <a:r>
              <a:rPr lang="zh-CN" altLang="en-US" dirty="0"/>
              <a:t>点击开始监听按钮就会在后台</a:t>
            </a:r>
            <a:r>
              <a:rPr lang="zh-CN" altLang="en-US" b="1" dirty="0"/>
              <a:t>新建一个监听线程</a:t>
            </a:r>
            <a:r>
              <a:rPr lang="en-US" altLang="zh-CN" dirty="0"/>
              <a:t>(</a:t>
            </a:r>
            <a:r>
              <a:rPr lang="zh-CN" altLang="en-US" dirty="0"/>
              <a:t>一次点击后失效</a:t>
            </a:r>
            <a:r>
              <a:rPr lang="en-US" altLang="zh-CN" dirty="0"/>
              <a:t>)</a:t>
            </a:r>
          </a:p>
          <a:p>
            <a:endParaRPr lang="en-US" altLang="zh-CN" b="1" dirty="0"/>
          </a:p>
          <a:p>
            <a:r>
              <a:rPr lang="en-US" altLang="zh-CN" b="1" dirty="0"/>
              <a:t>  </a:t>
            </a:r>
            <a:r>
              <a:rPr lang="zh-CN" altLang="en-US" dirty="0"/>
              <a:t>随后用户就能实时观察到自己有权限查看的打印机的信息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84019FD-0217-1757-B83F-A4FF6186B1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850" y="3708687"/>
            <a:ext cx="4500558" cy="251398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26C20DE-0DF5-F7F4-6A66-0794935F7D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2" y="3618042"/>
            <a:ext cx="2830394" cy="289218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49EB6070-5965-4FB3-EE53-EA52ABD9C3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2" y="598142"/>
            <a:ext cx="3364872" cy="261984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BDA6FEF-2BD7-A513-2F32-CD2CA226FA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261" y="567615"/>
            <a:ext cx="2809686" cy="2619843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6DB3DABF-C84F-2458-1573-522ADE3AF868}"/>
              </a:ext>
            </a:extLst>
          </p:cNvPr>
          <p:cNvSpPr txBox="1"/>
          <p:nvPr/>
        </p:nvSpPr>
        <p:spPr>
          <a:xfrm>
            <a:off x="1192612" y="3217985"/>
            <a:ext cx="1333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管理员用户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670328D-3815-0C00-1370-45F7ED8934B6}"/>
              </a:ext>
            </a:extLst>
          </p:cNvPr>
          <p:cNvSpPr txBox="1"/>
          <p:nvPr/>
        </p:nvSpPr>
        <p:spPr>
          <a:xfrm>
            <a:off x="4968112" y="3217984"/>
            <a:ext cx="1333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企业用户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50CA536-9D11-9C88-A002-A845637541FF}"/>
              </a:ext>
            </a:extLst>
          </p:cNvPr>
          <p:cNvSpPr txBox="1"/>
          <p:nvPr/>
        </p:nvSpPr>
        <p:spPr>
          <a:xfrm>
            <a:off x="1033958" y="6510222"/>
            <a:ext cx="1333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普通用户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4FF4EA6-4F4A-E7DF-391B-E7E6CCEA1CC9}"/>
              </a:ext>
            </a:extLst>
          </p:cNvPr>
          <p:cNvSpPr txBox="1"/>
          <p:nvPr/>
        </p:nvSpPr>
        <p:spPr>
          <a:xfrm>
            <a:off x="4481866" y="6298003"/>
            <a:ext cx="1782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打印机详情信息页</a:t>
            </a:r>
          </a:p>
        </p:txBody>
      </p:sp>
    </p:spTree>
    <p:extLst>
      <p:ext uri="{BB962C8B-B14F-4D97-AF65-F5344CB8AC3E}">
        <p14:creationId xmlns:p14="http://schemas.microsoft.com/office/powerpoint/2010/main" val="3993027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26C6713A-7AC1-4D39-A287-C2E49138197F}"/>
              </a:ext>
            </a:extLst>
          </p:cNvPr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E17AB704-56D2-4A32-941E-C68D2C8199D2}"/>
                </a:ext>
              </a:extLst>
            </p:cNvPr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D3C002F-A751-49CC-A28D-1E1380C5740D}"/>
                </a:ext>
              </a:extLst>
            </p:cNvPr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2DACA3C5-26C6-4E83-A796-E1EDB03A3DD8}"/>
                </a:ext>
              </a:extLst>
            </p:cNvPr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E190359F-35F8-423A-A903-15BCDCB36503}"/>
                </a:ext>
              </a:extLst>
            </p:cNvPr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880C6CCD-90C4-4380-A3B3-75836FC18966}"/>
              </a:ext>
            </a:extLst>
          </p:cNvPr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5DB54B6B-5784-4357-B2FD-A446E508696A}"/>
              </a:ext>
            </a:extLst>
          </p:cNvPr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54F3B87-8903-4FEA-9157-21319B9EDE77}"/>
              </a:ext>
            </a:extLst>
          </p:cNvPr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884344A-227D-4A79-890E-6E89B37D4753}"/>
              </a:ext>
            </a:extLst>
          </p:cNvPr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3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>
            <a:extLst>
              <a:ext uri="{FF2B5EF4-FFF2-40B4-BE49-F238E27FC236}">
                <a16:creationId xmlns:a16="http://schemas.microsoft.com/office/drawing/2014/main" id="{10212B48-ABD1-4D5B-95DE-CE25FD73D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75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3E6E998-EE6C-47CD-BCE8-8475FA4366EA}"/>
              </a:ext>
            </a:extLst>
          </p:cNvPr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A5B233-E157-4FDA-8A18-12B9A3EF6AE8}"/>
              </a:ext>
            </a:extLst>
          </p:cNvPr>
          <p:cNvSpPr txBox="1"/>
          <p:nvPr/>
        </p:nvSpPr>
        <p:spPr>
          <a:xfrm>
            <a:off x="1425005" y="516412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D7375C23-E8C2-463F-85AA-6C2990B3E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026480C1-9805-45D8-AF4C-D85340C0FD43}"/>
              </a:ext>
            </a:extLst>
          </p:cNvPr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0206158-DF7B-4715-9D35-EED15C62A64D}"/>
              </a:ext>
            </a:extLst>
          </p:cNvPr>
          <p:cNvSpPr txBox="1"/>
          <p:nvPr/>
        </p:nvSpPr>
        <p:spPr>
          <a:xfrm>
            <a:off x="10152185" y="233329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8761C5-C3E5-48FD-9297-C7CE14A1FE79}"/>
              </a:ext>
            </a:extLst>
          </p:cNvPr>
          <p:cNvSpPr txBox="1"/>
          <p:nvPr/>
        </p:nvSpPr>
        <p:spPr>
          <a:xfrm>
            <a:off x="10152185" y="280355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75D0CA-4431-4528-AF82-1AA4696E8E8B}"/>
              </a:ext>
            </a:extLst>
          </p:cNvPr>
          <p:cNvSpPr txBox="1"/>
          <p:nvPr/>
        </p:nvSpPr>
        <p:spPr>
          <a:xfrm>
            <a:off x="10173628" y="326522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0DF9AC0-A883-4B1E-B9D8-8FD4B7760045}"/>
              </a:ext>
            </a:extLst>
          </p:cNvPr>
          <p:cNvSpPr txBox="1"/>
          <p:nvPr/>
        </p:nvSpPr>
        <p:spPr>
          <a:xfrm>
            <a:off x="10173628" y="372688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总结致谢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C5BFB97-1812-89C2-289B-929A14035B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28" y="1220918"/>
            <a:ext cx="6456858" cy="512067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C502FDB-95F3-A414-B2D5-C13947DF0174}"/>
              </a:ext>
            </a:extLst>
          </p:cNvPr>
          <p:cNvSpPr txBox="1"/>
          <p:nvPr/>
        </p:nvSpPr>
        <p:spPr>
          <a:xfrm>
            <a:off x="6970170" y="1304232"/>
            <a:ext cx="269653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</a:t>
            </a:r>
            <a:r>
              <a:rPr lang="zh-CN" altLang="en-US" dirty="0"/>
              <a:t>在我的项目中</a:t>
            </a:r>
            <a:r>
              <a:rPr lang="en-US" altLang="zh-CN" dirty="0"/>
              <a:t>,</a:t>
            </a:r>
            <a:r>
              <a:rPr lang="zh-CN" altLang="en-US" dirty="0"/>
              <a:t>我实现了数据</a:t>
            </a:r>
            <a:r>
              <a:rPr lang="zh-CN" altLang="en-US" b="1" dirty="0"/>
              <a:t>驻留端</a:t>
            </a:r>
            <a:r>
              <a:rPr lang="zh-CN" altLang="en-US" dirty="0"/>
              <a:t>和</a:t>
            </a:r>
            <a:r>
              <a:rPr lang="zh-CN" altLang="en-US" b="1" dirty="0"/>
              <a:t>服务端（处理端）</a:t>
            </a:r>
            <a:r>
              <a:rPr lang="zh-CN" altLang="en-US" dirty="0"/>
              <a:t>的分离。并且支持</a:t>
            </a:r>
            <a:r>
              <a:rPr lang="zh-CN" altLang="en-US" b="1" dirty="0"/>
              <a:t>同时处理</a:t>
            </a:r>
            <a:r>
              <a:rPr lang="zh-CN" altLang="en-US" dirty="0"/>
              <a:t>多个驻留端的情况</a:t>
            </a:r>
            <a:r>
              <a:rPr lang="en-US" altLang="zh-CN" dirty="0"/>
              <a:t>, </a:t>
            </a:r>
            <a:r>
              <a:rPr lang="zh-CN" altLang="en-US" dirty="0"/>
              <a:t>此实现较为贴近现实中的生活生产需求。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驻留端</a:t>
            </a:r>
            <a:r>
              <a:rPr lang="en-US" altLang="zh-CN" dirty="0"/>
              <a:t>: </a:t>
            </a:r>
            <a:r>
              <a:rPr lang="zh-CN" altLang="en-US" dirty="0"/>
              <a:t>主要由监听类对象构成</a:t>
            </a:r>
            <a:r>
              <a:rPr lang="en-US" altLang="zh-CN" dirty="0"/>
              <a:t>, </a:t>
            </a:r>
            <a:r>
              <a:rPr lang="zh-CN" altLang="en-US" dirty="0"/>
              <a:t>负责</a:t>
            </a:r>
            <a:r>
              <a:rPr lang="zh-CN" altLang="en-US" b="1" dirty="0"/>
              <a:t>读取</a:t>
            </a:r>
            <a:r>
              <a:rPr lang="zh-CN" altLang="en-US" dirty="0"/>
              <a:t>信息和</a:t>
            </a:r>
            <a:r>
              <a:rPr lang="zh-CN" altLang="en-US" b="1" dirty="0"/>
              <a:t>发送</a:t>
            </a:r>
            <a:r>
              <a:rPr lang="zh-CN" altLang="en-US" dirty="0"/>
              <a:t>至</a:t>
            </a:r>
            <a:r>
              <a:rPr lang="en-US" altLang="zh-CN" dirty="0"/>
              <a:t>web</a:t>
            </a:r>
            <a:r>
              <a:rPr lang="zh-CN" altLang="en-US" dirty="0"/>
              <a:t>端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处理端</a:t>
            </a:r>
            <a:r>
              <a:rPr lang="en-US" altLang="zh-CN" dirty="0"/>
              <a:t>: </a:t>
            </a:r>
            <a:r>
              <a:rPr lang="zh-CN" altLang="en-US" dirty="0"/>
              <a:t>主要由</a:t>
            </a:r>
            <a:r>
              <a:rPr lang="en-US" altLang="zh-CN" dirty="0"/>
              <a:t>web</a:t>
            </a:r>
            <a:r>
              <a:rPr lang="zh-CN" altLang="en-US" dirty="0"/>
              <a:t>端中</a:t>
            </a:r>
            <a:r>
              <a:rPr lang="en-US" altLang="zh-CN" dirty="0"/>
              <a:t>service</a:t>
            </a:r>
            <a:r>
              <a:rPr lang="zh-CN" altLang="en-US" dirty="0"/>
              <a:t>层和</a:t>
            </a:r>
            <a:r>
              <a:rPr lang="en-US" altLang="zh-CN" dirty="0"/>
              <a:t>controller</a:t>
            </a:r>
            <a:r>
              <a:rPr lang="zh-CN" altLang="en-US" dirty="0"/>
              <a:t>层构成</a:t>
            </a:r>
            <a:r>
              <a:rPr lang="en-US" altLang="zh-CN" dirty="0"/>
              <a:t>, </a:t>
            </a:r>
            <a:r>
              <a:rPr lang="zh-CN" altLang="en-US" dirty="0"/>
              <a:t>负责</a:t>
            </a:r>
            <a:r>
              <a:rPr lang="zh-CN" altLang="en-US" b="1" dirty="0"/>
              <a:t>接收</a:t>
            </a:r>
            <a:r>
              <a:rPr lang="zh-CN" altLang="en-US" dirty="0"/>
              <a:t>和</a:t>
            </a:r>
            <a:r>
              <a:rPr lang="zh-CN" altLang="en-US" b="1" dirty="0"/>
              <a:t>处理</a:t>
            </a:r>
            <a:r>
              <a:rPr lang="zh-CN" altLang="en-US" dirty="0"/>
              <a:t>驻留端和前端发送的信息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46839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1156</Words>
  <Application>Microsoft Office PowerPoint</Application>
  <PresentationFormat>宽屏</PresentationFormat>
  <Paragraphs>140</Paragraphs>
  <Slides>18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Montserrat Light</vt:lpstr>
      <vt:lpstr>Sitka Text</vt:lpstr>
      <vt:lpstr>-apple-system</vt:lpstr>
      <vt:lpstr>Arial</vt:lpstr>
      <vt:lpstr>等线 Light</vt:lpstr>
      <vt:lpstr>Novecento wide Bold</vt:lpstr>
      <vt:lpstr>MicrosoftYaHei</vt:lpstr>
      <vt:lpstr>OpenSans-Regular</vt:lpstr>
      <vt:lpstr>OpenSans-Bold</vt:lpstr>
      <vt:lpstr>等线</vt:lpstr>
      <vt:lpstr>微软雅黑</vt:lpstr>
      <vt:lpstr>MicrosoftYaHei-Bold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邓 志聪</dc:creator>
  <cp:lastModifiedBy>吴 卓颖</cp:lastModifiedBy>
  <cp:revision>18</cp:revision>
  <dcterms:created xsi:type="dcterms:W3CDTF">2022-04-30T16:30:33Z</dcterms:created>
  <dcterms:modified xsi:type="dcterms:W3CDTF">2023-05-07T07:06:59Z</dcterms:modified>
</cp:coreProperties>
</file>

<file path=docProps/thumbnail.jpeg>
</file>